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80" r:id="rId6"/>
    <p:sldId id="283" r:id="rId7"/>
    <p:sldId id="284" r:id="rId8"/>
    <p:sldId id="285" r:id="rId9"/>
    <p:sldId id="259" r:id="rId10"/>
    <p:sldId id="262" r:id="rId11"/>
    <p:sldId id="281" r:id="rId12"/>
    <p:sldId id="267" r:id="rId13"/>
    <p:sldId id="272" r:id="rId14"/>
    <p:sldId id="273" r:id="rId15"/>
    <p:sldId id="266" r:id="rId16"/>
    <p:sldId id="264" r:id="rId17"/>
    <p:sldId id="265" r:id="rId18"/>
    <p:sldId id="263" r:id="rId19"/>
    <p:sldId id="268" r:id="rId20"/>
    <p:sldId id="269" r:id="rId21"/>
    <p:sldId id="271" r:id="rId22"/>
    <p:sldId id="275" r:id="rId23"/>
    <p:sldId id="276" r:id="rId24"/>
    <p:sldId id="277" r:id="rId25"/>
    <p:sldId id="286" r:id="rId26"/>
    <p:sldId id="278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FF"/>
    <a:srgbClr val="BDEBD2"/>
    <a:srgbClr val="00863D"/>
    <a:srgbClr val="E8B22C"/>
    <a:srgbClr val="FFC800"/>
    <a:srgbClr val="0082FF"/>
    <a:srgbClr val="E4E4E4"/>
    <a:srgbClr val="FFFFFF"/>
    <a:srgbClr val="005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80242-2B39-46C7-B677-E798C213BF04}" type="datetimeFigureOut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AC810-17C0-435F-88A0-D7607B366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3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22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9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215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86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1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21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417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62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7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50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96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72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93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982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9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88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18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90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6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718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65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4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044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AC810-17C0-435F-88A0-D7607B366F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75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6463-A485-4820-BD6E-ED6A75B9E39C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50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8B180-E8A4-4C02-A554-B0BF0D133A24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1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3D69-3195-4FF2-BFE2-24D110F0C9EA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9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4ACC72-CFA4-33BA-5B1C-33B4F845AB9E}"/>
              </a:ext>
            </a:extLst>
          </p:cNvPr>
          <p:cNvSpPr/>
          <p:nvPr userDrawn="1"/>
        </p:nvSpPr>
        <p:spPr>
          <a:xfrm>
            <a:off x="0" y="0"/>
            <a:ext cx="2199735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4ACC72-CFA4-33BA-5B1C-33B4F845AB9E}"/>
              </a:ext>
            </a:extLst>
          </p:cNvPr>
          <p:cNvSpPr/>
          <p:nvPr userDrawn="1"/>
        </p:nvSpPr>
        <p:spPr>
          <a:xfrm>
            <a:off x="457890" y="-1798"/>
            <a:ext cx="17418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3176" y="1"/>
            <a:ext cx="9648824" cy="60007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43175" y="847725"/>
            <a:ext cx="9648825" cy="53721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39741" y="6461278"/>
            <a:ext cx="13052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i="0" kern="1200" dirty="0">
                <a:solidFill>
                  <a:srgbClr val="00B050"/>
                </a:solidFill>
                <a:effectLst/>
                <a:latin typeface="+mn-lt"/>
                <a:ea typeface="+mn-ea"/>
                <a:cs typeface="+mn-cs"/>
              </a:rPr>
              <a:t>© </a:t>
            </a:r>
            <a:r>
              <a:rPr lang="en-US" altLang="ko-KR" sz="1200" b="1" dirty="0">
                <a:solidFill>
                  <a:srgbClr val="00B050"/>
                </a:solidFill>
              </a:rPr>
              <a:t>Party People</a:t>
            </a:r>
            <a:endParaRPr lang="ko-KR" altLang="en-US" sz="1200" b="1" dirty="0">
              <a:solidFill>
                <a:srgbClr val="00B05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67" t="-1" r="46593" b="6489"/>
          <a:stretch/>
        </p:blipFill>
        <p:spPr>
          <a:xfrm>
            <a:off x="10683721" y="6450129"/>
            <a:ext cx="1335933" cy="281077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>
            <a:off x="2553419" y="723901"/>
            <a:ext cx="93769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189773" y="6499703"/>
            <a:ext cx="647663" cy="365125"/>
          </a:xfr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pPr algn="ctr"/>
            <a:fld id="{F2FBCE33-3625-455E-BCC7-E5D6EA2F8069}" type="slidenum">
              <a:rPr lang="ko-KR" altLang="en-US" smtClean="0"/>
              <a:pPr algn="ctr"/>
              <a:t>‹#›</a:t>
            </a:fld>
            <a:r>
              <a:rPr lang="ko-KR" altLang="en-US" dirty="0"/>
              <a:t> 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11673" y="182519"/>
            <a:ext cx="1879041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rPr>
              <a:t>2023</a:t>
            </a:r>
            <a:r>
              <a:rPr lang="ko-KR" altLang="en-US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rPr>
              <a:t>년</a:t>
            </a:r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rPr>
              <a:t> Final Team</a:t>
            </a:r>
            <a:r>
              <a:rPr lang="en-US" altLang="ko-KR" sz="8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ko-KR" sz="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rPr>
              <a:t>Project</a:t>
            </a:r>
          </a:p>
          <a:p>
            <a:pPr marL="0" marR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빅데이터 개발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활용 실무자 양성과정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9754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A18B-05E9-4CF4-A21E-798FA64FDFAB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32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BF6B-EEEA-455D-BB6D-D8AA0FAD106D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95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CAA1F-8A5F-408D-894F-F5863B8C18A7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83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A942-8EC6-4BBE-80AF-F747AF8DC7FE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0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81DDF-EDF2-451E-BC29-7B5A46CE5437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8983-050C-4437-9CE6-B1DC827AA415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8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5E91-B193-4BA7-9217-82A2D5DB0D63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6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F0CD-40B7-4917-8C3B-6F36412EDEFB}" type="datetime1">
              <a:rPr lang="ko-KR" altLang="en-US" smtClean="0"/>
              <a:t>2023-08-30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BCE33-3625-455E-BCC7-E5D6EA2F8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02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f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4ACC72-CFA4-33BA-5B1C-33B4F845AB9E}"/>
              </a:ext>
            </a:extLst>
          </p:cNvPr>
          <p:cNvSpPr/>
          <p:nvPr/>
        </p:nvSpPr>
        <p:spPr>
          <a:xfrm>
            <a:off x="11802" y="2288950"/>
            <a:ext cx="12180198" cy="4569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019" y="2590746"/>
            <a:ext cx="4365481" cy="2646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72475" y="930113"/>
            <a:ext cx="3191062" cy="514981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2023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Team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</a:t>
            </a:r>
            <a:b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빅데이터 개발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활용 실무자 양성과정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74" y="602446"/>
            <a:ext cx="5722926" cy="124563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6200" b="1" spc="-150" dirty="0">
                <a:latin typeface="+mj-ea"/>
              </a:rPr>
              <a:t>Party People</a:t>
            </a:r>
            <a:endParaRPr lang="ko-KR" altLang="en-US" sz="6200" spc="-150" dirty="0"/>
          </a:p>
        </p:txBody>
      </p:sp>
      <p:sp>
        <p:nvSpPr>
          <p:cNvPr id="7" name="TextBox 6"/>
          <p:cNvSpPr txBox="1"/>
          <p:nvPr/>
        </p:nvSpPr>
        <p:spPr>
          <a:xfrm>
            <a:off x="9155318" y="5585477"/>
            <a:ext cx="2451119" cy="8236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2023.08.30</a:t>
            </a:r>
          </a:p>
          <a:p>
            <a:pPr algn="r">
              <a:lnSpc>
                <a:spcPct val="150000"/>
              </a:lnSpc>
            </a:pPr>
            <a:r>
              <a:rPr lang="en-US" altLang="ko-KR" dirty="0"/>
              <a:t>TEAM. PARTY PEOPLE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667" t="-1" r="46593" b="6489"/>
          <a:stretch/>
        </p:blipFill>
        <p:spPr>
          <a:xfrm>
            <a:off x="9667875" y="612556"/>
            <a:ext cx="1857625" cy="3908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02260" y="2503240"/>
            <a:ext cx="330554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01.  </a:t>
            </a:r>
            <a:r>
              <a:rPr lang="en-US" altLang="ko-KR" sz="1700" dirty="0"/>
              <a:t>TEAM </a:t>
            </a:r>
            <a:r>
              <a:rPr lang="ko-KR" altLang="en-US" sz="1700" dirty="0"/>
              <a:t>소개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02.  </a:t>
            </a:r>
            <a:r>
              <a:rPr lang="ko-KR" altLang="en-US" sz="1700" dirty="0"/>
              <a:t>프로젝트 개요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03.  </a:t>
            </a:r>
            <a:r>
              <a:rPr lang="ko-KR" altLang="en-US" sz="1700" dirty="0"/>
              <a:t>서비스 차별화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04.  </a:t>
            </a:r>
            <a:r>
              <a:rPr lang="ko-KR" altLang="en-US" sz="1700" dirty="0"/>
              <a:t>개발환경</a:t>
            </a:r>
            <a:r>
              <a:rPr lang="en-US" altLang="ko-KR" sz="1700" dirty="0"/>
              <a:t>/</a:t>
            </a:r>
            <a:r>
              <a:rPr lang="ko-KR" altLang="en-US" sz="1700" dirty="0"/>
              <a:t>개발범위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05.  </a:t>
            </a:r>
            <a:r>
              <a:rPr lang="ko-KR" altLang="en-US" sz="1700" dirty="0"/>
              <a:t>프로젝트 추진일정 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06.  </a:t>
            </a:r>
            <a:r>
              <a:rPr lang="ko-KR" altLang="en-US" sz="1700" dirty="0"/>
              <a:t>핵심기술내역 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07.  </a:t>
            </a:r>
            <a:r>
              <a:rPr lang="en-US" altLang="ko-KR" sz="1700" dirty="0"/>
              <a:t>Demo(</a:t>
            </a:r>
            <a:r>
              <a:rPr lang="ko-KR" altLang="en-US" sz="1700" dirty="0"/>
              <a:t>사이트 시연</a:t>
            </a:r>
            <a:r>
              <a:rPr lang="en-US" altLang="ko-KR" sz="17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08.  </a:t>
            </a:r>
            <a:r>
              <a:rPr lang="ko-KR" altLang="en-US" sz="1700" dirty="0"/>
              <a:t>향후 과제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09.  </a:t>
            </a:r>
            <a:r>
              <a:rPr lang="ko-KR" altLang="en-US" sz="1700" dirty="0"/>
              <a:t>맺음말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rgbClr val="00B050"/>
                </a:solidFill>
              </a:rPr>
              <a:t>10.  </a:t>
            </a:r>
            <a:r>
              <a:rPr lang="en-US" altLang="ko-KR" sz="1700" dirty="0"/>
              <a:t>Q&amp;A</a:t>
            </a:r>
            <a:endParaRPr lang="ko-KR" altLang="en-US" sz="17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4ACC72-CFA4-33BA-5B1C-33B4F845AB9E}"/>
              </a:ext>
            </a:extLst>
          </p:cNvPr>
          <p:cNvSpPr/>
          <p:nvPr/>
        </p:nvSpPr>
        <p:spPr>
          <a:xfrm>
            <a:off x="2484407" y="2518227"/>
            <a:ext cx="154018" cy="39033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834680" y="1657431"/>
            <a:ext cx="7555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b="1" spc="-300" dirty="0">
                <a:solidFill>
                  <a:srgbClr val="00B050"/>
                </a:solidFill>
                <a:latin typeface="+mj-lt"/>
              </a:rPr>
              <a:t>인천시 모임장소 검색 및 초대장 발행 웹사이트 신규구축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7874" y="2442409"/>
            <a:ext cx="1806072" cy="574966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3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30611" y="1712936"/>
            <a:ext cx="1126764" cy="3934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>
            <a:normAutofit fontScale="92500" lnSpcReduction="20000"/>
          </a:bodyPr>
          <a:lstStyle/>
          <a:p>
            <a:pPr algn="ctr"/>
            <a:r>
              <a:rPr lang="en-US" altLang="ko-KR" sz="2600" b="1" dirty="0">
                <a:solidFill>
                  <a:schemeClr val="bg1"/>
                </a:solidFill>
              </a:rPr>
              <a:t>AI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</a:rPr>
              <a:t>추천</a:t>
            </a:r>
            <a:r>
              <a:rPr lang="en-US" altLang="ko-KR" sz="2200" b="1" spc="-150" dirty="0">
                <a:solidFill>
                  <a:schemeClr val="bg1"/>
                </a:solidFill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198" y="3702750"/>
            <a:ext cx="2587555" cy="2470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2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988" y="3146405"/>
            <a:ext cx="2085802" cy="11261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388173" y="4449301"/>
            <a:ext cx="9556177" cy="19646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5356" y="2222786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20870"/>
            <a:ext cx="9691689" cy="287185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04. </a:t>
            </a:r>
            <a:r>
              <a:rPr lang="ko-KR" altLang="en-US" sz="3200" b="1" dirty="0"/>
              <a:t>개발환경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개발범위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04.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/>
              <a:t>개발환경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개발범위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-9525" y="6419428"/>
            <a:ext cx="562079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0234" y="1068757"/>
            <a:ext cx="107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rgbClr val="00B050"/>
                </a:solidFill>
              </a:rPr>
              <a:t>IDE</a:t>
            </a:r>
            <a:endParaRPr lang="ko-KR" altLang="en-US" sz="2000" b="1" u="sng" dirty="0">
              <a:solidFill>
                <a:srgbClr val="00B05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8BEB51C-89F6-CDD2-EBCA-2DE275A88D39}"/>
              </a:ext>
            </a:extLst>
          </p:cNvPr>
          <p:cNvGrpSpPr/>
          <p:nvPr/>
        </p:nvGrpSpPr>
        <p:grpSpPr>
          <a:xfrm>
            <a:off x="5116201" y="1612700"/>
            <a:ext cx="2546564" cy="1023307"/>
            <a:chOff x="5046122" y="1652779"/>
            <a:chExt cx="2546564" cy="102330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9796" y="1652779"/>
              <a:ext cx="1042890" cy="10233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6122" y="1804276"/>
              <a:ext cx="445524" cy="45786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6064" y="1796148"/>
              <a:ext cx="477804" cy="4889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2631" y="1693531"/>
              <a:ext cx="707549" cy="782556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7977137" y="1046712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rgbClr val="00B050"/>
                </a:solidFill>
              </a:rPr>
              <a:t>FRONT</a:t>
            </a:r>
            <a:endParaRPr lang="ko-KR" altLang="en-US" sz="2000" b="1" u="sng" dirty="0">
              <a:solidFill>
                <a:srgbClr val="00B05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123" y="1630165"/>
            <a:ext cx="1185329" cy="757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804351" y="1038478"/>
            <a:ext cx="1730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rgbClr val="00B050"/>
                </a:solidFill>
              </a:rPr>
              <a:t>BACK-END</a:t>
            </a:r>
            <a:endParaRPr lang="ko-KR" altLang="en-US" sz="2000" b="1" u="sng" dirty="0">
              <a:solidFill>
                <a:srgbClr val="00B05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5044" y="1627411"/>
            <a:ext cx="2061618" cy="7037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209" y="3307375"/>
            <a:ext cx="848664" cy="8761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07479" y="2812590"/>
            <a:ext cx="176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accent5"/>
                </a:solidFill>
              </a:rPr>
              <a:t>DATA BASE</a:t>
            </a:r>
            <a:endParaRPr lang="ko-KR" altLang="en-US" sz="2000" b="1" u="sng" dirty="0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0382" y="2750882"/>
            <a:ext cx="186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accent5"/>
                </a:solidFill>
              </a:rPr>
              <a:t>DATA </a:t>
            </a:r>
            <a:r>
              <a:rPr lang="en-US" altLang="ko-KR" sz="2000" b="1" u="sng" dirty="0" smtClean="0">
                <a:solidFill>
                  <a:schemeClr val="accent5"/>
                </a:solidFill>
              </a:rPr>
              <a:t>ETL</a:t>
            </a:r>
            <a:endParaRPr lang="ko-KR" altLang="en-US" sz="2000" b="1" u="sng" dirty="0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74193" y="2741434"/>
            <a:ext cx="186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accent5"/>
                </a:solidFill>
              </a:rPr>
              <a:t>DATA </a:t>
            </a:r>
            <a:r>
              <a:rPr lang="en-US" altLang="ko-KR" sz="2000" b="1" u="sng" dirty="0" smtClean="0">
                <a:solidFill>
                  <a:schemeClr val="accent5"/>
                </a:solidFill>
              </a:rPr>
              <a:t>RPA/AI</a:t>
            </a:r>
            <a:endParaRPr lang="ko-KR" altLang="en-US" sz="2000" b="1" u="sng" dirty="0">
              <a:solidFill>
                <a:schemeClr val="accent5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6700" y="3283308"/>
            <a:ext cx="2481983" cy="90937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791" y="3220078"/>
            <a:ext cx="1050118" cy="99761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52013" y="2774870"/>
            <a:ext cx="113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accent5"/>
                </a:solidFill>
              </a:rPr>
              <a:t>SCM</a:t>
            </a:r>
            <a:endParaRPr lang="ko-KR" altLang="en-US" sz="2000" b="1" u="sng" dirty="0">
              <a:solidFill>
                <a:schemeClr val="accent5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711971" y="4622507"/>
            <a:ext cx="9402027" cy="1880256"/>
            <a:chOff x="264715" y="2398838"/>
            <a:chExt cx="9402027" cy="1880256"/>
          </a:xfrm>
        </p:grpSpPr>
        <p:sp>
          <p:nvSpPr>
            <p:cNvPr id="29" name="AutoShape 12"/>
            <p:cNvSpPr>
              <a:spLocks noChangeArrowheads="1"/>
            </p:cNvSpPr>
            <p:nvPr/>
          </p:nvSpPr>
          <p:spPr bwMode="auto">
            <a:xfrm>
              <a:off x="717747" y="3016733"/>
              <a:ext cx="6950598" cy="431800"/>
            </a:xfrm>
            <a:prstGeom prst="rightArrow">
              <a:avLst>
                <a:gd name="adj1" fmla="val 38231"/>
                <a:gd name="adj2" fmla="val 63827"/>
              </a:avLst>
            </a:prstGeom>
            <a:gradFill rotWithShape="1">
              <a:gsLst>
                <a:gs pos="0">
                  <a:srgbClr val="FF6400"/>
                </a:gs>
                <a:gs pos="100000">
                  <a:srgbClr val="FFC800"/>
                </a:gs>
              </a:gsLst>
              <a:lin ang="0" scaled="1"/>
            </a:gradFill>
            <a:ln>
              <a:noFill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74871" y="3089758"/>
              <a:ext cx="287338" cy="284162"/>
            </a:xfrm>
            <a:prstGeom prst="ellipse">
              <a:avLst/>
            </a:pr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6191446" y="3089758"/>
              <a:ext cx="287338" cy="284162"/>
            </a:xfrm>
            <a:prstGeom prst="ellipse">
              <a:avLst/>
            </a:pr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3383159" y="3089758"/>
              <a:ext cx="287337" cy="284162"/>
            </a:xfrm>
            <a:prstGeom prst="ellipse">
              <a:avLst/>
            </a:pr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1978221" y="3089758"/>
              <a:ext cx="287338" cy="284162"/>
            </a:xfrm>
            <a:prstGeom prst="ellipse">
              <a:avLst/>
            </a:pr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4" name="Oval 17"/>
            <p:cNvSpPr>
              <a:spLocks noChangeArrowheads="1"/>
            </p:cNvSpPr>
            <p:nvPr/>
          </p:nvSpPr>
          <p:spPr bwMode="auto">
            <a:xfrm>
              <a:off x="4786509" y="3089758"/>
              <a:ext cx="287337" cy="284162"/>
            </a:xfrm>
            <a:prstGeom prst="ellipse">
              <a:avLst/>
            </a:prstGeom>
            <a:gradFill rotWithShape="1">
              <a:gsLst>
                <a:gs pos="0">
                  <a:srgbClr val="FFC800"/>
                </a:gs>
                <a:gs pos="100000">
                  <a:srgbClr val="FF640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35921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 Semilight" panose="020B0503020000020004" pitchFamily="34" charset="-128"/>
                <a:ea typeface="微软雅黑" pitchFamily="34" charset="-122"/>
              </a:endParaRPr>
            </a:p>
          </p:txBody>
        </p:sp>
        <p:sp>
          <p:nvSpPr>
            <p:cNvPr id="35" name="Text Box 18"/>
            <p:cNvSpPr txBox="1">
              <a:spLocks noChangeArrowheads="1"/>
            </p:cNvSpPr>
            <p:nvPr/>
          </p:nvSpPr>
          <p:spPr bwMode="auto">
            <a:xfrm>
              <a:off x="264715" y="3571208"/>
              <a:ext cx="216024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latin typeface="微软雅黑" pitchFamily="34" charset="-122"/>
                </a:rPr>
                <a:t>1. ETL/RPA</a:t>
              </a:r>
              <a:r>
                <a:rPr lang="ko-KR" altLang="en-US" sz="1400" b="1" dirty="0">
                  <a:latin typeface="微软雅黑" pitchFamily="34" charset="-122"/>
                </a:rPr>
                <a:t>활용</a:t>
              </a:r>
              <a:endParaRPr lang="en-US" altLang="zh-CN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b="1" dirty="0">
                  <a:latin typeface="微软雅黑" pitchFamily="34" charset="-122"/>
                </a:rPr>
                <a:t>    </a:t>
              </a:r>
              <a:r>
                <a:rPr lang="ko-KR" altLang="en-US" sz="1400" b="1" dirty="0" err="1">
                  <a:latin typeface="微软雅黑" pitchFamily="34" charset="-122"/>
                </a:rPr>
                <a:t>텍스트마이닝</a:t>
              </a:r>
              <a:endParaRPr lang="zh-CN" altLang="en-US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200" dirty="0">
                <a:latin typeface="微软雅黑" pitchFamily="34" charset="-122"/>
              </a:endParaRPr>
            </a:p>
          </p:txBody>
        </p:sp>
        <p:sp>
          <p:nvSpPr>
            <p:cNvPr id="36" name="Text Box 19"/>
            <p:cNvSpPr txBox="1">
              <a:spLocks noChangeArrowheads="1"/>
            </p:cNvSpPr>
            <p:nvPr/>
          </p:nvSpPr>
          <p:spPr bwMode="auto">
            <a:xfrm>
              <a:off x="1621919" y="2417498"/>
              <a:ext cx="15451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b="1" dirty="0">
                  <a:latin typeface="微软雅黑" pitchFamily="34" charset="-122"/>
                </a:rPr>
                <a:t>2. AI</a:t>
              </a:r>
              <a:r>
                <a:rPr lang="ko-KR" altLang="en-US" sz="1400" b="1" dirty="0">
                  <a:latin typeface="微软雅黑" pitchFamily="34" charset="-122"/>
                </a:rPr>
                <a:t>추천 </a:t>
              </a:r>
              <a:endParaRPr lang="en-US" altLang="ko-KR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b="1" dirty="0">
                  <a:latin typeface="微软雅黑" pitchFamily="34" charset="-122"/>
                </a:rPr>
                <a:t>   알고리즘 </a:t>
              </a:r>
              <a:r>
                <a:rPr lang="ko-KR" altLang="en-US" sz="1400" b="1" dirty="0" smtClean="0">
                  <a:latin typeface="微软雅黑" pitchFamily="34" charset="-122"/>
                </a:rPr>
                <a:t>구현</a:t>
              </a:r>
              <a:endParaRPr lang="en-US" altLang="zh-CN" sz="1400" b="1" dirty="0">
                <a:latin typeface="微软雅黑" pitchFamily="34" charset="-122"/>
              </a:endParaRPr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193046" y="2398838"/>
              <a:ext cx="228573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微软雅黑" pitchFamily="34" charset="-122"/>
                </a:rPr>
                <a:t>4. </a:t>
              </a:r>
              <a:r>
                <a:rPr lang="ko-KR" altLang="en-US" sz="1400" b="1" dirty="0" err="1" smtClean="0">
                  <a:latin typeface="微软雅黑" pitchFamily="34" charset="-122"/>
                </a:rPr>
                <a:t>카카오맵</a:t>
              </a:r>
              <a:r>
                <a:rPr lang="en-US" altLang="ko-KR" sz="1400" b="1" dirty="0" smtClean="0">
                  <a:latin typeface="微软雅黑" pitchFamily="34" charset="-122"/>
                </a:rPr>
                <a:t>API </a:t>
              </a:r>
              <a:r>
                <a:rPr lang="ko-KR" altLang="en-US" sz="1400" b="1" dirty="0">
                  <a:latin typeface="微软雅黑" pitchFamily="34" charset="-122"/>
                </a:rPr>
                <a:t>활용 </a:t>
              </a:r>
              <a:endParaRPr lang="en-US" altLang="ko-KR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b="1" dirty="0">
                  <a:latin typeface="微软雅黑" pitchFamily="34" charset="-122"/>
                </a:rPr>
                <a:t>    </a:t>
              </a:r>
              <a:r>
                <a:rPr lang="ko-KR" altLang="en-US" sz="1400" b="1" dirty="0" err="1" smtClean="0">
                  <a:latin typeface="微软雅黑" pitchFamily="34" charset="-122"/>
                </a:rPr>
                <a:t>추천장소</a:t>
              </a:r>
              <a:r>
                <a:rPr lang="ko-KR" altLang="en-US" sz="1400" b="1" dirty="0" smtClean="0">
                  <a:latin typeface="微软雅黑" pitchFamily="34" charset="-122"/>
                </a:rPr>
                <a:t> </a:t>
              </a:r>
              <a:r>
                <a:rPr lang="ko-KR" altLang="en-US" sz="1400" b="1" dirty="0">
                  <a:latin typeface="微软雅黑" pitchFamily="34" charset="-122"/>
                </a:rPr>
                <a:t>데이터 시각화</a:t>
              </a:r>
              <a:endParaRPr lang="en-US" altLang="zh-CN" sz="1400" b="1" dirty="0">
                <a:latin typeface="微软雅黑" pitchFamily="34" charset="-122"/>
              </a:endParaRP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2921644" y="3552158"/>
              <a:ext cx="188073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微软雅黑" pitchFamily="34" charset="-122"/>
                </a:rPr>
                <a:t>3. </a:t>
              </a:r>
              <a:r>
                <a:rPr lang="ko-KR" altLang="en-US" sz="1400" b="1" dirty="0" err="1" smtClean="0">
                  <a:latin typeface="微软雅黑" pitchFamily="34" charset="-122"/>
                </a:rPr>
                <a:t>추천장소</a:t>
              </a:r>
              <a:r>
                <a:rPr lang="ko-KR" altLang="en-US" sz="1400" b="1" dirty="0" smtClean="0">
                  <a:latin typeface="微软雅黑" pitchFamily="34" charset="-122"/>
                </a:rPr>
                <a:t> </a:t>
              </a:r>
              <a:r>
                <a:rPr lang="ko-KR" altLang="en-US" sz="1400" b="1" dirty="0">
                  <a:latin typeface="微软雅黑" pitchFamily="34" charset="-122"/>
                </a:rPr>
                <a:t>조합 후</a:t>
              </a:r>
              <a:endParaRPr lang="en-US" altLang="ko-KR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ko-KR" altLang="en-US" sz="1400" b="1" dirty="0">
                  <a:latin typeface="微软雅黑" pitchFamily="34" charset="-122"/>
                </a:rPr>
                <a:t>    상세검색지원</a:t>
              </a:r>
              <a:endParaRPr lang="zh-CN" altLang="en-US" sz="1400" b="1" dirty="0">
                <a:latin typeface="微软雅黑" pitchFamily="34" charset="-122"/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4937474" y="3514633"/>
              <a:ext cx="386429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微软雅黑" pitchFamily="34" charset="-122"/>
                </a:rPr>
                <a:t>5. </a:t>
              </a:r>
              <a:r>
                <a:rPr lang="ko-KR" altLang="en-US" sz="1400" b="1" dirty="0">
                  <a:latin typeface="微软雅黑" pitchFamily="34" charset="-122"/>
                </a:rPr>
                <a:t>모임초대카드 사용자 </a:t>
              </a:r>
              <a:endParaRPr lang="en-US" altLang="ko-KR" sz="1400" b="1" dirty="0">
                <a:latin typeface="微软雅黑" pitchFamily="34" charset="-122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b="1" dirty="0">
                  <a:latin typeface="微软雅黑" pitchFamily="34" charset="-122"/>
                </a:rPr>
                <a:t>    </a:t>
              </a:r>
              <a:r>
                <a:rPr lang="ko-KR" altLang="en-US" sz="1400" b="1" dirty="0">
                  <a:latin typeface="微软雅黑" pitchFamily="34" charset="-122"/>
                </a:rPr>
                <a:t>편집기능</a:t>
              </a:r>
              <a:r>
                <a:rPr lang="en-US" altLang="ko-KR" sz="1400" b="1" dirty="0">
                  <a:latin typeface="微软雅黑" pitchFamily="34" charset="-122"/>
                </a:rPr>
                <a:t> </a:t>
              </a:r>
              <a:r>
                <a:rPr lang="en-US" altLang="ko-KR" sz="1400" b="1" dirty="0" smtClean="0">
                  <a:latin typeface="微软雅黑" pitchFamily="34" charset="-122"/>
                </a:rPr>
                <a:t>&amp; </a:t>
              </a:r>
              <a:r>
                <a:rPr lang="ko-KR" altLang="en-US" sz="1400" b="1" dirty="0" smtClean="0">
                  <a:latin typeface="微软雅黑" pitchFamily="34" charset="-122"/>
                </a:rPr>
                <a:t>초대장 </a:t>
              </a:r>
              <a:r>
                <a:rPr lang="ko-KR" altLang="en-US" sz="1400" b="1" dirty="0">
                  <a:latin typeface="微软雅黑" pitchFamily="34" charset="-122"/>
                </a:rPr>
                <a:t>이미지</a:t>
              </a:r>
              <a:r>
                <a:rPr lang="en-US" altLang="ko-KR" sz="1400" b="1" dirty="0">
                  <a:latin typeface="微软雅黑" pitchFamily="34" charset="-122"/>
                </a:rPr>
                <a:t> </a:t>
              </a:r>
              <a:r>
                <a:rPr lang="ko-KR" altLang="en-US" sz="1400" b="1" dirty="0">
                  <a:latin typeface="微软雅黑" pitchFamily="34" charset="-122"/>
                </a:rPr>
                <a:t>다운로드</a:t>
              </a:r>
              <a:endParaRPr lang="zh-CN" altLang="en-US" sz="1400" b="1" dirty="0">
                <a:latin typeface="微软雅黑" pitchFamily="34" charset="-122"/>
              </a:endParaRPr>
            </a:p>
          </p:txBody>
        </p:sp>
        <p:sp>
          <p:nvSpPr>
            <p:cNvPr id="40" name="제목 4">
              <a:extLst>
                <a:ext uri="{FF2B5EF4-FFF2-40B4-BE49-F238E27FC236}">
                  <a16:creationId xmlns:a16="http://schemas.microsoft.com/office/drawing/2014/main" id="{B6956878-ABEC-AF9A-D2CE-3CA826B6E387}"/>
                </a:ext>
              </a:extLst>
            </p:cNvPr>
            <p:cNvSpPr txBox="1">
              <a:spLocks/>
            </p:cNvSpPr>
            <p:nvPr/>
          </p:nvSpPr>
          <p:spPr>
            <a:xfrm>
              <a:off x="7520239" y="2671496"/>
              <a:ext cx="2146503" cy="144294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3000" b="1" dirty="0">
                  <a:solidFill>
                    <a:srgbClr val="FFC800"/>
                  </a:solidFill>
                  <a:latin typeface="+mj-ea"/>
                </a:rPr>
                <a:t>Party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ko-KR" sz="3000" b="1" dirty="0">
                  <a:solidFill>
                    <a:srgbClr val="FFC800"/>
                  </a:solidFill>
                  <a:latin typeface="+mj-ea"/>
                </a:rPr>
                <a:t>People</a:t>
              </a:r>
              <a:endParaRPr lang="ko-KR" altLang="en-US" sz="3000" dirty="0">
                <a:solidFill>
                  <a:srgbClr val="FFC800"/>
                </a:solidFill>
              </a:endParaRPr>
            </a:p>
          </p:txBody>
        </p:sp>
      </p:grpSp>
      <p:sp>
        <p:nvSpPr>
          <p:cNvPr id="4" name="제목 4">
            <a:extLst>
              <a:ext uri="{FF2B5EF4-FFF2-40B4-BE49-F238E27FC236}">
                <a16:creationId xmlns:a16="http://schemas.microsoft.com/office/drawing/2014/main" id="{76EE414E-F34B-7264-AEC9-F90A890033F7}"/>
              </a:ext>
            </a:extLst>
          </p:cNvPr>
          <p:cNvSpPr txBox="1">
            <a:spLocks/>
          </p:cNvSpPr>
          <p:nvPr/>
        </p:nvSpPr>
        <p:spPr>
          <a:xfrm>
            <a:off x="2600786" y="1029291"/>
            <a:ext cx="2146503" cy="66432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2600" b="1" dirty="0">
                <a:solidFill>
                  <a:srgbClr val="00B050"/>
                </a:solidFill>
                <a:latin typeface="+mj-ea"/>
              </a:rPr>
              <a:t>개발환경</a:t>
            </a:r>
            <a:endParaRPr lang="en-US" altLang="ko-KR" sz="2600" b="1" dirty="0">
              <a:solidFill>
                <a:srgbClr val="00B05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04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표 41">
            <a:extLst>
              <a:ext uri="{FF2B5EF4-FFF2-40B4-BE49-F238E27FC236}">
                <a16:creationId xmlns:a16="http://schemas.microsoft.com/office/drawing/2014/main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643068"/>
              </p:ext>
            </p:extLst>
          </p:nvPr>
        </p:nvGraphicFramePr>
        <p:xfrm>
          <a:off x="2602904" y="1064482"/>
          <a:ext cx="9304913" cy="194173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64246">
                  <a:extLst>
                    <a:ext uri="{9D8B030D-6E8A-4147-A177-3AD203B41FA5}">
                      <a16:colId xmlns:a16="http://schemas.microsoft.com/office/drawing/2014/main" val="3369207544"/>
                    </a:ext>
                  </a:extLst>
                </a:gridCol>
                <a:gridCol w="6162675">
                  <a:extLst>
                    <a:ext uri="{9D8B030D-6E8A-4147-A177-3AD203B41FA5}">
                      <a16:colId xmlns:a16="http://schemas.microsoft.com/office/drawing/2014/main" val="14965710"/>
                    </a:ext>
                  </a:extLst>
                </a:gridCol>
                <a:gridCol w="1877992">
                  <a:extLst>
                    <a:ext uri="{9D8B030D-6E8A-4147-A177-3AD203B41FA5}">
                      <a16:colId xmlns:a16="http://schemas.microsoft.com/office/drawing/2014/main" val="3480941146"/>
                    </a:ext>
                  </a:extLst>
                </a:gridCol>
              </a:tblGrid>
              <a:tr h="31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비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16769"/>
                  </a:ext>
                </a:extLst>
              </a:tr>
              <a:tr h="40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863D"/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/>
                        <a:t> </a:t>
                      </a:r>
                      <a:r>
                        <a:rPr lang="en-US" altLang="ko-KR" sz="1500" b="1" spc="-150" dirty="0"/>
                        <a:t> </a:t>
                      </a:r>
                      <a:r>
                        <a:rPr lang="en-US" altLang="ko-KR" sz="1500" b="1" spc="-150" dirty="0" smtClean="0"/>
                        <a:t>Ai </a:t>
                      </a:r>
                      <a:r>
                        <a:rPr lang="ko-KR" altLang="en-US" sz="1500" b="1" spc="-150" dirty="0" smtClean="0"/>
                        <a:t>추천 </a:t>
                      </a:r>
                      <a:r>
                        <a:rPr lang="ko-KR" altLang="en-US" sz="1500" b="1" spc="-150" dirty="0"/>
                        <a:t>인천시 모임장소 검색조회 및 초대카드 발행 </a:t>
                      </a:r>
                      <a:r>
                        <a:rPr lang="ko-KR" altLang="en-US" sz="1500" b="1" spc="-150" dirty="0" smtClean="0"/>
                        <a:t>웹 사이트 신규 구축</a:t>
                      </a:r>
                      <a:endParaRPr lang="ko-KR" altLang="en-US" sz="1500" b="1" spc="-15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웹 </a:t>
                      </a:r>
                      <a:r>
                        <a:rPr lang="en-US" altLang="ko-KR" sz="1400" b="1" dirty="0"/>
                        <a:t>PC</a:t>
                      </a:r>
                      <a:r>
                        <a:rPr lang="ko-KR" altLang="en-US" sz="1400" b="1" dirty="0"/>
                        <a:t>버전 기준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120391"/>
                  </a:ext>
                </a:extLst>
              </a:tr>
              <a:tr h="4016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rgbClr val="00863D"/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rgbClr val="00863D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/>
                        <a:t>  </a:t>
                      </a:r>
                      <a:r>
                        <a:rPr lang="ko-KR" altLang="en-US" sz="1500" b="1" spc="0" dirty="0"/>
                        <a:t>총 </a:t>
                      </a:r>
                      <a:r>
                        <a:rPr lang="en-US" altLang="ko-KR" sz="1500" b="1" spc="0" dirty="0" smtClean="0"/>
                        <a:t>3</a:t>
                      </a:r>
                      <a:r>
                        <a:rPr lang="en-US" altLang="ko-KR" sz="1500" b="1" spc="0" baseline="0" dirty="0" smtClean="0"/>
                        <a:t> </a:t>
                      </a:r>
                      <a:r>
                        <a:rPr lang="ko-KR" altLang="en-US" sz="1500" b="1" spc="0" baseline="0" dirty="0" smtClean="0"/>
                        <a:t>주</a:t>
                      </a:r>
                      <a:r>
                        <a:rPr lang="ko-KR" altLang="en-US" sz="1500" b="1" spc="0" dirty="0" smtClean="0"/>
                        <a:t> </a:t>
                      </a:r>
                      <a:r>
                        <a:rPr lang="en-US" altLang="ko-KR" sz="1500" b="1" spc="0" dirty="0"/>
                        <a:t>(2023.08.09 ~ 2023.08.29)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발표 </a:t>
                      </a:r>
                      <a:r>
                        <a:rPr lang="en-US" altLang="ko-KR" sz="1400" b="1" dirty="0"/>
                        <a:t>: 2023.08.30</a:t>
                      </a:r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324069"/>
                  </a:ext>
                </a:extLst>
              </a:tr>
              <a:tr h="40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863D"/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rgbClr val="00863D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/>
                        <a:t>  총 </a:t>
                      </a:r>
                      <a:r>
                        <a:rPr lang="en-US" altLang="ko-KR" sz="1500" b="1" spc="0" dirty="0"/>
                        <a:t>6 </a:t>
                      </a:r>
                      <a:r>
                        <a:rPr lang="ko-KR" altLang="en-US" sz="1500" b="1" spc="0" dirty="0"/>
                        <a:t>명 </a:t>
                      </a:r>
                      <a:r>
                        <a:rPr lang="en-US" altLang="ko-KR" sz="1500" b="1" spc="0" dirty="0" smtClean="0"/>
                        <a:t>(</a:t>
                      </a:r>
                      <a:r>
                        <a:rPr lang="ko-KR" altLang="en-US" sz="1500" b="1" spc="0" dirty="0" smtClean="0"/>
                        <a:t>김진숙</a:t>
                      </a:r>
                      <a:r>
                        <a:rPr lang="en-US" altLang="ko-KR" sz="1500" b="1" spc="0" dirty="0" smtClean="0"/>
                        <a:t>, </a:t>
                      </a:r>
                      <a:r>
                        <a:rPr lang="ko-KR" altLang="en-US" sz="1500" b="1" spc="0" dirty="0" err="1" smtClean="0"/>
                        <a:t>김충기</a:t>
                      </a:r>
                      <a:r>
                        <a:rPr lang="en-US" altLang="ko-KR" sz="1500" b="1" spc="0" dirty="0"/>
                        <a:t>, </a:t>
                      </a:r>
                      <a:r>
                        <a:rPr lang="ko-KR" altLang="en-US" sz="1500" b="1" spc="0" dirty="0"/>
                        <a:t>심성보</a:t>
                      </a:r>
                      <a:r>
                        <a:rPr lang="en-US" altLang="ko-KR" sz="1500" b="1" spc="0" dirty="0"/>
                        <a:t>, </a:t>
                      </a:r>
                      <a:r>
                        <a:rPr lang="ko-KR" altLang="en-US" sz="1500" b="1" spc="0" dirty="0" smtClean="0"/>
                        <a:t>이하은</a:t>
                      </a:r>
                      <a:r>
                        <a:rPr lang="en-US" altLang="ko-KR" sz="1500" b="1" spc="0" dirty="0" smtClean="0"/>
                        <a:t>, </a:t>
                      </a:r>
                      <a:r>
                        <a:rPr lang="ko-KR" altLang="en-US" sz="1500" b="1" spc="0" dirty="0"/>
                        <a:t>조동현</a:t>
                      </a:r>
                      <a:r>
                        <a:rPr lang="en-US" altLang="ko-KR" sz="1500" b="1" spc="0" dirty="0"/>
                        <a:t>, </a:t>
                      </a:r>
                      <a:r>
                        <a:rPr lang="ko-KR" altLang="en-US" sz="1500" b="1" spc="0" dirty="0" err="1" smtClean="0"/>
                        <a:t>최선남</a:t>
                      </a:r>
                      <a:r>
                        <a:rPr lang="en-US" altLang="ko-KR" sz="1500" b="1" spc="0" dirty="0" smtClean="0"/>
                        <a:t> )</a:t>
                      </a:r>
                      <a:endParaRPr lang="en-US" altLang="ko-KR" sz="1500" b="1" spc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154056"/>
                  </a:ext>
                </a:extLst>
              </a:tr>
              <a:tr h="401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00863D"/>
                          </a:solidFill>
                        </a:rPr>
                        <a:t>주사용자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/>
                        <a:t>  </a:t>
                      </a:r>
                      <a:r>
                        <a:rPr lang="ko-KR" altLang="en-US" sz="1500" b="1" spc="0" dirty="0"/>
                        <a:t>일반 </a:t>
                      </a:r>
                      <a:r>
                        <a:rPr lang="ko-KR" altLang="en-US" sz="1500" b="1" spc="0" dirty="0" smtClean="0"/>
                        <a:t>사용자 </a:t>
                      </a:r>
                      <a:r>
                        <a:rPr lang="en-US" altLang="ko-KR" sz="1500" b="1" spc="0" dirty="0" smtClean="0"/>
                        <a:t>(</a:t>
                      </a:r>
                      <a:r>
                        <a:rPr lang="ko-KR" altLang="en-US" sz="1500" b="1" spc="0" dirty="0"/>
                        <a:t>회원</a:t>
                      </a:r>
                      <a:r>
                        <a:rPr lang="en-US" altLang="ko-KR" sz="1500" b="1" spc="0" dirty="0"/>
                        <a:t>/</a:t>
                      </a:r>
                      <a:r>
                        <a:rPr lang="ko-KR" altLang="en-US" sz="1500" b="1" spc="0" dirty="0"/>
                        <a:t>비회원</a:t>
                      </a:r>
                      <a:r>
                        <a:rPr lang="en-US" altLang="ko-KR" sz="1500" b="1" spc="0" dirty="0"/>
                        <a:t>)</a:t>
                      </a:r>
                      <a:endParaRPr lang="ko-KR" altLang="en-US" sz="1500" b="1" spc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576499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-15356" y="2222786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4072" y="-28575"/>
            <a:ext cx="9691689" cy="396980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04. </a:t>
            </a:r>
            <a:r>
              <a:rPr lang="ko-KR" altLang="en-US" sz="3200" b="1" dirty="0"/>
              <a:t>개발환경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개발범위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04.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/>
              <a:t>개발환경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개발범위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5128" y="6419428"/>
            <a:ext cx="46112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714623" y="723900"/>
            <a:ext cx="922972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2D211924-FC71-F5D4-9C32-1FF2E0CB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70" y="3708382"/>
            <a:ext cx="9288171" cy="2600688"/>
          </a:xfrm>
          <a:prstGeom prst="rect">
            <a:avLst/>
          </a:prstGeom>
        </p:spPr>
      </p:pic>
      <p:sp>
        <p:nvSpPr>
          <p:cNvPr id="65" name="제목 4">
            <a:extLst>
              <a:ext uri="{FF2B5EF4-FFF2-40B4-BE49-F238E27FC236}">
                <a16:creationId xmlns:a16="http://schemas.microsoft.com/office/drawing/2014/main" id="{97CCDBE7-00ED-C5B7-CEC9-364436FCDA39}"/>
              </a:ext>
            </a:extLst>
          </p:cNvPr>
          <p:cNvSpPr txBox="1">
            <a:spLocks/>
          </p:cNvSpPr>
          <p:nvPr/>
        </p:nvSpPr>
        <p:spPr>
          <a:xfrm>
            <a:off x="4613594" y="3204191"/>
            <a:ext cx="4663755" cy="4496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200" b="1" dirty="0">
                <a:latin typeface="+mj-ea"/>
              </a:rPr>
              <a:t>기능구성도</a:t>
            </a:r>
            <a:endParaRPr lang="en-US" altLang="ko-KR" sz="22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116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7022" y="2616314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39470"/>
            <a:ext cx="9691689" cy="396980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05. </a:t>
            </a:r>
            <a:r>
              <a:rPr lang="ko-KR" altLang="en-US" sz="3200" b="1" dirty="0"/>
              <a:t>프로젝트 추진일정</a:t>
            </a:r>
            <a:endParaRPr lang="en-US" altLang="ko-KR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33573" y="928978"/>
            <a:ext cx="9321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200" b="1" dirty="0">
                <a:solidFill>
                  <a:srgbClr val="00B050"/>
                </a:solidFill>
              </a:rPr>
              <a:t>프로젝트</a:t>
            </a:r>
            <a:r>
              <a:rPr lang="en-US" altLang="ko-KR" sz="2200" b="1" dirty="0">
                <a:solidFill>
                  <a:srgbClr val="00B050"/>
                </a:solidFill>
              </a:rPr>
              <a:t> </a:t>
            </a:r>
            <a:r>
              <a:rPr lang="ko-KR" altLang="en-US" sz="2200" b="1" dirty="0">
                <a:solidFill>
                  <a:srgbClr val="00B050"/>
                </a:solidFill>
              </a:rPr>
              <a:t>작업과정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2692752" y="1724841"/>
            <a:ext cx="8583497" cy="4941256"/>
            <a:chOff x="2745312" y="1560511"/>
            <a:chExt cx="8583497" cy="4941256"/>
          </a:xfrm>
        </p:grpSpPr>
        <p:grpSp>
          <p:nvGrpSpPr>
            <p:cNvPr id="38" name="그룹 37"/>
            <p:cNvGrpSpPr/>
            <p:nvPr/>
          </p:nvGrpSpPr>
          <p:grpSpPr>
            <a:xfrm>
              <a:off x="4874034" y="1560511"/>
              <a:ext cx="6454775" cy="4056559"/>
              <a:chOff x="1927225" y="1521494"/>
              <a:chExt cx="6454775" cy="4056559"/>
            </a:xfrm>
          </p:grpSpPr>
          <p:grpSp>
            <p:nvGrpSpPr>
              <p:cNvPr id="44" name="Group 3"/>
              <p:cNvGrpSpPr>
                <a:grpSpLocks/>
              </p:cNvGrpSpPr>
              <p:nvPr/>
            </p:nvGrpSpPr>
            <p:grpSpPr bwMode="auto">
              <a:xfrm>
                <a:off x="1965383" y="2678270"/>
                <a:ext cx="5950172" cy="1146502"/>
                <a:chOff x="1581251" y="361341"/>
                <a:chExt cx="5950332" cy="1146193"/>
              </a:xfrm>
            </p:grpSpPr>
            <p:cxnSp>
              <p:nvCxnSpPr>
                <p:cNvPr id="56" name="直接连接符 5"/>
                <p:cNvCxnSpPr>
                  <a:cxnSpLocks noChangeShapeType="1"/>
                </p:cNvCxnSpPr>
                <p:nvPr/>
              </p:nvCxnSpPr>
              <p:spPr bwMode="auto">
                <a:xfrm flipV="1">
                  <a:off x="1581251" y="1507534"/>
                  <a:ext cx="1897185" cy="0"/>
                </a:xfrm>
                <a:prstGeom prst="line">
                  <a:avLst/>
                </a:prstGeom>
                <a:noFill/>
                <a:ln w="76200">
                  <a:solidFill>
                    <a:srgbClr val="897DC1">
                      <a:alpha val="45097"/>
                    </a:srgbClr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7" name="直接连接符 6"/>
                <p:cNvCxnSpPr>
                  <a:cxnSpLocks noChangeShapeType="1"/>
                </p:cNvCxnSpPr>
                <p:nvPr/>
              </p:nvCxnSpPr>
              <p:spPr bwMode="auto">
                <a:xfrm flipV="1">
                  <a:off x="3726102" y="907449"/>
                  <a:ext cx="2098810" cy="15875"/>
                </a:xfrm>
                <a:prstGeom prst="line">
                  <a:avLst/>
                </a:prstGeom>
                <a:noFill/>
                <a:ln w="76200">
                  <a:solidFill>
                    <a:srgbClr val="897DC1">
                      <a:alpha val="45097"/>
                    </a:srgbClr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8" name="直接连接符 7"/>
                <p:cNvCxnSpPr>
                  <a:cxnSpLocks noChangeShapeType="1"/>
                </p:cNvCxnSpPr>
                <p:nvPr/>
              </p:nvCxnSpPr>
              <p:spPr bwMode="auto">
                <a:xfrm flipV="1">
                  <a:off x="5909054" y="361341"/>
                  <a:ext cx="1622529" cy="15875"/>
                </a:xfrm>
                <a:prstGeom prst="line">
                  <a:avLst/>
                </a:prstGeom>
                <a:noFill/>
                <a:ln w="76200">
                  <a:solidFill>
                    <a:srgbClr val="897DC1">
                      <a:alpha val="45097"/>
                    </a:srgbClr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9" name="直接连接符 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3341121" y="1141604"/>
                  <a:ext cx="520708" cy="188924"/>
                </a:xfrm>
                <a:prstGeom prst="line">
                  <a:avLst/>
                </a:prstGeom>
                <a:noFill/>
                <a:ln w="76200">
                  <a:solidFill>
                    <a:srgbClr val="897DC1">
                      <a:alpha val="45097"/>
                    </a:srgbClr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0" name="直接连接符 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5565350" y="595494"/>
                  <a:ext cx="576271" cy="133359"/>
                </a:xfrm>
                <a:prstGeom prst="line">
                  <a:avLst/>
                </a:prstGeom>
                <a:noFill/>
                <a:ln w="76200">
                  <a:solidFill>
                    <a:srgbClr val="897DC1">
                      <a:alpha val="45097"/>
                    </a:srgbClr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5" name="TextBox 30"/>
              <p:cNvSpPr txBox="1">
                <a:spLocks noChangeArrowheads="1"/>
              </p:cNvSpPr>
              <p:nvPr/>
            </p:nvSpPr>
            <p:spPr bwMode="auto">
              <a:xfrm>
                <a:off x="1927225" y="3885282"/>
                <a:ext cx="2408152" cy="1692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en-US" altLang="zh-CN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en-US" altLang="zh-CN" sz="1600" b="1" dirty="0">
                    <a:latin typeface="+mj-ea"/>
                    <a:ea typeface="+mj-ea"/>
                  </a:rPr>
                  <a:t>· Oracle DBMS </a:t>
                </a:r>
                <a:r>
                  <a:rPr lang="ko-KR" altLang="en-US" sz="1600" b="1" dirty="0">
                    <a:latin typeface="+mj-ea"/>
                    <a:ea typeface="+mj-ea"/>
                  </a:rPr>
                  <a:t>사용</a:t>
                </a:r>
                <a:endParaRPr lang="en-US" altLang="ko-KR" sz="1600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sz="1600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en-US" altLang="zh-CN" sz="1600" b="1" dirty="0">
                    <a:latin typeface="+mj-ea"/>
                    <a:ea typeface="+mj-ea"/>
                  </a:rPr>
                  <a:t>· </a:t>
                </a:r>
                <a:r>
                  <a:rPr lang="en-US" altLang="zh-CN" sz="1600" b="1" dirty="0" err="1">
                    <a:latin typeface="+mj-ea"/>
                    <a:ea typeface="+mj-ea"/>
                  </a:rPr>
                  <a:t>Git</a:t>
                </a:r>
                <a:r>
                  <a:rPr lang="ko-KR" altLang="en-US" sz="1600" b="1" dirty="0">
                    <a:latin typeface="+mj-ea"/>
                    <a:ea typeface="+mj-ea"/>
                  </a:rPr>
                  <a:t>을 사용한 형상관리</a:t>
                </a:r>
                <a:endParaRPr lang="en-US" altLang="ko-KR" sz="1600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sz="2000" b="1" dirty="0">
                  <a:latin typeface="+mj-ea"/>
                  <a:ea typeface="+mj-ea"/>
                </a:endParaRPr>
              </a:p>
            </p:txBody>
          </p:sp>
          <p:sp>
            <p:nvSpPr>
              <p:cNvPr id="46" name="TextBox 32"/>
              <p:cNvSpPr txBox="1">
                <a:spLocks noChangeArrowheads="1"/>
              </p:cNvSpPr>
              <p:nvPr/>
            </p:nvSpPr>
            <p:spPr bwMode="auto">
              <a:xfrm>
                <a:off x="6350000" y="2754982"/>
                <a:ext cx="2032000" cy="2492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en-US" altLang="zh-CN" sz="2000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en-US" altLang="zh-CN" sz="1600" b="1" dirty="0">
                    <a:latin typeface="+mj-ea"/>
                    <a:ea typeface="+mj-ea"/>
                  </a:rPr>
                  <a:t>· </a:t>
                </a:r>
                <a:r>
                  <a:rPr lang="en-US" altLang="zh-CN" sz="1600" b="1" dirty="0" err="1">
                    <a:latin typeface="+mj-ea"/>
                    <a:ea typeface="+mj-ea"/>
                  </a:rPr>
                  <a:t>ThymeLeaf</a:t>
                </a:r>
                <a:r>
                  <a:rPr lang="ko-KR" altLang="en-US" sz="1600" b="1" dirty="0">
                    <a:latin typeface="+mj-ea"/>
                    <a:ea typeface="+mj-ea"/>
                  </a:rPr>
                  <a:t> 적용</a:t>
                </a:r>
                <a:endParaRPr lang="en-US" altLang="ko-KR" sz="1600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sz="1600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en-US" altLang="zh-CN" sz="1600" b="1" dirty="0">
                    <a:latin typeface="+mj-ea"/>
                    <a:ea typeface="+mj-ea"/>
                  </a:rPr>
                  <a:t>· JS, JQuery </a:t>
                </a:r>
                <a:r>
                  <a:rPr lang="ko-KR" altLang="en-US" sz="1600" b="1" dirty="0">
                    <a:latin typeface="+mj-ea"/>
                    <a:ea typeface="+mj-ea"/>
                  </a:rPr>
                  <a:t>적용</a:t>
                </a:r>
                <a:endParaRPr lang="en-US" altLang="ko-KR" sz="1600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sz="1600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en-US" altLang="zh-CN" sz="1600" b="1" dirty="0">
                    <a:latin typeface="+mj-ea"/>
                    <a:ea typeface="+mj-ea"/>
                  </a:rPr>
                  <a:t>· My </a:t>
                </a:r>
                <a:r>
                  <a:rPr lang="en-US" altLang="zh-CN" sz="1600" b="1" dirty="0" err="1">
                    <a:latin typeface="+mj-ea"/>
                    <a:ea typeface="+mj-ea"/>
                  </a:rPr>
                  <a:t>batis</a:t>
                </a:r>
                <a:r>
                  <a:rPr lang="ko-KR" altLang="en-US" sz="1600" b="1" dirty="0">
                    <a:latin typeface="+mj-ea"/>
                    <a:ea typeface="+mj-ea"/>
                  </a:rPr>
                  <a:t>를 활용</a:t>
                </a:r>
                <a:endParaRPr lang="en-US" altLang="ko-KR" sz="1600" b="1" dirty="0">
                  <a:latin typeface="+mj-ea"/>
                  <a:ea typeface="+mj-ea"/>
                </a:endParaRPr>
              </a:p>
              <a:p>
                <a:pPr eaLnBrk="1" hangingPunct="1"/>
                <a:r>
                  <a:rPr lang="ko-KR" altLang="en-US" sz="1600" b="1" dirty="0">
                    <a:latin typeface="+mj-ea"/>
                    <a:ea typeface="+mj-ea"/>
                  </a:rPr>
                  <a:t>  </a:t>
                </a:r>
                <a:r>
                  <a:rPr lang="en-US" altLang="ko-KR" sz="1600" b="1" dirty="0">
                    <a:latin typeface="+mj-ea"/>
                    <a:ea typeface="+mj-ea"/>
                  </a:rPr>
                  <a:t>DBMS</a:t>
                </a:r>
                <a:r>
                  <a:rPr lang="ko-KR" altLang="en-US" sz="1600" b="1" dirty="0">
                    <a:latin typeface="+mj-ea"/>
                    <a:ea typeface="+mj-ea"/>
                  </a:rPr>
                  <a:t>연동</a:t>
                </a:r>
                <a:r>
                  <a:rPr lang="en-US" altLang="ko-KR" sz="1600" b="1" dirty="0">
                    <a:latin typeface="+mj-ea"/>
                    <a:ea typeface="+mj-ea"/>
                  </a:rPr>
                  <a:t> </a:t>
                </a:r>
                <a:endParaRPr lang="en-US" altLang="zh-CN" sz="1600" b="1" dirty="0">
                  <a:latin typeface="+mj-ea"/>
                  <a:ea typeface="+mj-ea"/>
                </a:endParaRPr>
              </a:p>
              <a:p>
                <a:pPr eaLnBrk="1" hangingPunct="1"/>
                <a:endParaRPr lang="en-US" altLang="zh-CN" sz="2000" b="1" dirty="0">
                  <a:latin typeface="+mj-ea"/>
                  <a:ea typeface="+mj-ea"/>
                </a:endParaRPr>
              </a:p>
              <a:p>
                <a:pPr eaLnBrk="1" hangingPunct="1"/>
                <a:endParaRPr lang="zh-CN" altLang="en-US" sz="2000" b="1" dirty="0">
                  <a:latin typeface="+mj-ea"/>
                  <a:ea typeface="+mj-ea"/>
                </a:endParaRPr>
              </a:p>
            </p:txBody>
          </p:sp>
          <p:grpSp>
            <p:nvGrpSpPr>
              <p:cNvPr id="47" name="Group 15"/>
              <p:cNvGrpSpPr>
                <a:grpSpLocks/>
              </p:cNvGrpSpPr>
              <p:nvPr/>
            </p:nvGrpSpPr>
            <p:grpSpPr bwMode="auto">
              <a:xfrm>
                <a:off x="1938625" y="2557944"/>
                <a:ext cx="1731963" cy="914400"/>
                <a:chOff x="27296" y="-79563"/>
                <a:chExt cx="1733266" cy="914400"/>
              </a:xfrm>
            </p:grpSpPr>
            <p:sp>
              <p:nvSpPr>
                <p:cNvPr id="54" name="圆角矩形 18"/>
                <p:cNvSpPr>
                  <a:spLocks noChangeArrowheads="1"/>
                </p:cNvSpPr>
                <p:nvPr/>
              </p:nvSpPr>
              <p:spPr bwMode="auto">
                <a:xfrm>
                  <a:off x="27296" y="-79563"/>
                  <a:ext cx="1733266" cy="914400"/>
                </a:xfrm>
                <a:prstGeom prst="roundRect">
                  <a:avLst>
                    <a:gd name="adj" fmla="val 22639"/>
                  </a:avLst>
                </a:prstGeom>
                <a:noFill/>
                <a:ln w="76200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TextBox 34"/>
                <p:cNvSpPr txBox="1">
                  <a:spLocks noChangeArrowheads="1"/>
                </p:cNvSpPr>
                <p:nvPr/>
              </p:nvSpPr>
              <p:spPr bwMode="auto">
                <a:xfrm>
                  <a:off x="159277" y="40763"/>
                  <a:ext cx="1460310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ko-KR" altLang="en-US" b="1" dirty="0">
                      <a:latin typeface="+mj-ea"/>
                      <a:ea typeface="+mj-ea"/>
                    </a:rPr>
                    <a:t>데이터 적재 및 활용</a:t>
                  </a:r>
                  <a:endParaRPr lang="zh-CN" altLang="en-US" b="1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8" name="Group 18"/>
              <p:cNvGrpSpPr>
                <a:grpSpLocks/>
              </p:cNvGrpSpPr>
              <p:nvPr/>
            </p:nvGrpSpPr>
            <p:grpSpPr bwMode="auto">
              <a:xfrm>
                <a:off x="4219575" y="2026319"/>
                <a:ext cx="1733550" cy="914400"/>
                <a:chOff x="0" y="0"/>
                <a:chExt cx="1733266" cy="914400"/>
              </a:xfrm>
            </p:grpSpPr>
            <p:sp>
              <p:nvSpPr>
                <p:cNvPr id="52" name="圆角矩形 2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733266" cy="914400"/>
                </a:xfrm>
                <a:prstGeom prst="roundRect">
                  <a:avLst>
                    <a:gd name="adj" fmla="val 22639"/>
                  </a:avLst>
                </a:prstGeom>
                <a:noFill/>
                <a:ln w="76200">
                  <a:solidFill>
                    <a:srgbClr val="FFA90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TextBox 35"/>
                <p:cNvSpPr txBox="1">
                  <a:spLocks noChangeArrowheads="1"/>
                </p:cNvSpPr>
                <p:nvPr/>
              </p:nvSpPr>
              <p:spPr bwMode="auto">
                <a:xfrm>
                  <a:off x="115783" y="153644"/>
                  <a:ext cx="1460310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ko-KR" b="1" dirty="0">
                      <a:latin typeface="+mj-ea"/>
                      <a:ea typeface="+mj-ea"/>
                    </a:rPr>
                    <a:t>AI</a:t>
                  </a:r>
                  <a:r>
                    <a:rPr lang="ko-KR" altLang="en-US" b="1" dirty="0">
                      <a:latin typeface="+mj-ea"/>
                      <a:ea typeface="+mj-ea"/>
                    </a:rPr>
                    <a:t>알고리즘 </a:t>
                  </a:r>
                  <a:r>
                    <a:rPr lang="en-US" altLang="ko-KR" b="1" dirty="0">
                      <a:latin typeface="+mj-ea"/>
                      <a:ea typeface="+mj-ea"/>
                    </a:rPr>
                    <a:t/>
                  </a:r>
                  <a:br>
                    <a:rPr lang="en-US" altLang="ko-KR" b="1" dirty="0">
                      <a:latin typeface="+mj-ea"/>
                      <a:ea typeface="+mj-ea"/>
                    </a:rPr>
                  </a:br>
                  <a:r>
                    <a:rPr lang="ko-KR" altLang="en-US" b="1" dirty="0">
                      <a:latin typeface="+mj-ea"/>
                      <a:ea typeface="+mj-ea"/>
                    </a:rPr>
                    <a:t>구현</a:t>
                  </a:r>
                  <a:endParaRPr lang="en-US" altLang="zh-CN" b="1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49" name="Group 21"/>
              <p:cNvGrpSpPr>
                <a:grpSpLocks/>
              </p:cNvGrpSpPr>
              <p:nvPr/>
            </p:nvGrpSpPr>
            <p:grpSpPr bwMode="auto">
              <a:xfrm>
                <a:off x="6457950" y="1521494"/>
                <a:ext cx="1733550" cy="914400"/>
                <a:chOff x="0" y="0"/>
                <a:chExt cx="1733266" cy="914400"/>
              </a:xfrm>
            </p:grpSpPr>
            <p:sp>
              <p:nvSpPr>
                <p:cNvPr id="50" name="圆角矩形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733266" cy="914400"/>
                </a:xfrm>
                <a:prstGeom prst="roundRect">
                  <a:avLst>
                    <a:gd name="adj" fmla="val 22639"/>
                  </a:avLst>
                </a:prstGeom>
                <a:noFill/>
                <a:ln w="76200">
                  <a:solidFill>
                    <a:srgbClr val="9ECA0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1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136478" y="145146"/>
                  <a:ext cx="1460310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ko-KR" altLang="en-US" b="1" dirty="0">
                      <a:latin typeface="+mj-ea"/>
                      <a:ea typeface="+mj-ea"/>
                    </a:rPr>
                    <a:t>동적 웹</a:t>
                  </a:r>
                  <a:endParaRPr lang="en-US" altLang="ko-KR" b="1" dirty="0">
                    <a:latin typeface="+mj-ea"/>
                    <a:ea typeface="+mj-ea"/>
                  </a:endParaRPr>
                </a:p>
                <a:p>
                  <a:pPr algn="ctr" eaLnBrk="1" hangingPunct="1"/>
                  <a:r>
                    <a:rPr lang="ko-KR" altLang="en-US" b="1" dirty="0">
                      <a:latin typeface="+mj-ea"/>
                      <a:ea typeface="+mj-ea"/>
                    </a:rPr>
                    <a:t>페이지제작</a:t>
                  </a:r>
                  <a:endParaRPr lang="en-US" altLang="zh-CN" b="1" dirty="0">
                    <a:latin typeface="+mj-ea"/>
                    <a:ea typeface="+mj-ea"/>
                  </a:endParaRPr>
                </a:p>
              </p:txBody>
            </p:sp>
          </p:grpSp>
        </p:grpSp>
        <p:cxnSp>
          <p:nvCxnSpPr>
            <p:cNvPr id="39" name="直接连接符 8"/>
            <p:cNvCxnSpPr>
              <a:cxnSpLocks noChangeShapeType="1"/>
            </p:cNvCxnSpPr>
            <p:nvPr/>
          </p:nvCxnSpPr>
          <p:spPr bwMode="auto">
            <a:xfrm rot="5400000" flipH="1" flipV="1">
              <a:off x="4505135" y="4029753"/>
              <a:ext cx="520848" cy="188919"/>
            </a:xfrm>
            <a:prstGeom prst="line">
              <a:avLst/>
            </a:prstGeom>
            <a:noFill/>
            <a:ln w="76200">
              <a:solidFill>
                <a:srgbClr val="897DC1">
                  <a:alpha val="45097"/>
                </a:srgb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直接连接符 5"/>
            <p:cNvCxnSpPr>
              <a:cxnSpLocks noChangeShapeType="1"/>
            </p:cNvCxnSpPr>
            <p:nvPr/>
          </p:nvCxnSpPr>
          <p:spPr bwMode="auto">
            <a:xfrm flipV="1">
              <a:off x="2780282" y="4424361"/>
              <a:ext cx="1897134" cy="0"/>
            </a:xfrm>
            <a:prstGeom prst="line">
              <a:avLst/>
            </a:prstGeom>
            <a:noFill/>
            <a:ln w="76200">
              <a:solidFill>
                <a:srgbClr val="897DC1">
                  <a:alpha val="45097"/>
                </a:srgb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圆角矩形 18"/>
            <p:cNvSpPr>
              <a:spLocks noChangeArrowheads="1"/>
            </p:cNvSpPr>
            <p:nvPr/>
          </p:nvSpPr>
          <p:spPr bwMode="auto">
            <a:xfrm>
              <a:off x="2806202" y="3331823"/>
              <a:ext cx="1731963" cy="914400"/>
            </a:xfrm>
            <a:prstGeom prst="roundRect">
              <a:avLst>
                <a:gd name="adj" fmla="val 22639"/>
              </a:avLst>
            </a:prstGeom>
            <a:noFill/>
            <a:ln w="762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34"/>
            <p:cNvSpPr txBox="1">
              <a:spLocks noChangeArrowheads="1"/>
            </p:cNvSpPr>
            <p:nvPr/>
          </p:nvSpPr>
          <p:spPr bwMode="auto">
            <a:xfrm>
              <a:off x="2942577" y="3456643"/>
              <a:ext cx="145921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ko-KR" altLang="en-US" b="1" dirty="0">
                  <a:latin typeface="+mj-ea"/>
                  <a:ea typeface="+mj-ea"/>
                </a:rPr>
                <a:t>데이터</a:t>
              </a:r>
              <a:r>
                <a:rPr lang="en-US" altLang="ko-KR" b="1" dirty="0">
                  <a:latin typeface="+mj-ea"/>
                  <a:ea typeface="+mj-ea"/>
                </a:rPr>
                <a:t/>
              </a:r>
              <a:br>
                <a:rPr lang="en-US" altLang="ko-KR" b="1" dirty="0">
                  <a:latin typeface="+mj-ea"/>
                  <a:ea typeface="+mj-ea"/>
                </a:rPr>
              </a:br>
              <a:r>
                <a:rPr lang="en-US" altLang="ko-KR" b="1" dirty="0">
                  <a:latin typeface="+mj-ea"/>
                  <a:ea typeface="+mj-ea"/>
                </a:rPr>
                <a:t>ETL</a:t>
              </a:r>
              <a:endParaRPr lang="en-US" altLang="zh-CN" b="1" dirty="0">
                <a:latin typeface="+mj-ea"/>
                <a:ea typeface="+mj-ea"/>
              </a:endParaRPr>
            </a:p>
          </p:txBody>
        </p:sp>
        <p:sp>
          <p:nvSpPr>
            <p:cNvPr id="43" name="TextBox 30"/>
            <p:cNvSpPr txBox="1">
              <a:spLocks noChangeArrowheads="1"/>
            </p:cNvSpPr>
            <p:nvPr/>
          </p:nvSpPr>
          <p:spPr bwMode="auto">
            <a:xfrm>
              <a:off x="2745312" y="4562775"/>
              <a:ext cx="203041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>
                  <a:latin typeface="+mj-ea"/>
                  <a:ea typeface="+mj-ea"/>
                </a:rPr>
                <a:t>· API </a:t>
              </a:r>
              <a:r>
                <a:rPr lang="ko-KR" altLang="en-US" sz="1600" b="1" dirty="0">
                  <a:latin typeface="+mj-ea"/>
                  <a:ea typeface="+mj-ea"/>
                </a:rPr>
                <a:t>활용</a:t>
              </a:r>
              <a:endParaRPr lang="en-US" altLang="ko-KR" sz="1600" b="1" dirty="0">
                <a:latin typeface="+mj-ea"/>
                <a:ea typeface="+mj-ea"/>
              </a:endParaRPr>
            </a:p>
            <a:p>
              <a:pPr eaLnBrk="1" hangingPunct="1"/>
              <a:endParaRPr lang="en-US" altLang="zh-CN" sz="1600" b="1" dirty="0">
                <a:latin typeface="+mj-ea"/>
                <a:ea typeface="+mj-ea"/>
              </a:endParaRPr>
            </a:p>
            <a:p>
              <a:pPr eaLnBrk="1" hangingPunct="1"/>
              <a:r>
                <a:rPr lang="en-US" altLang="zh-CN" sz="1600" b="1" dirty="0">
                  <a:latin typeface="+mj-ea"/>
                  <a:ea typeface="+mj-ea"/>
                </a:rPr>
                <a:t>· </a:t>
              </a:r>
              <a:r>
                <a:rPr lang="ko-KR" altLang="en-US" sz="1600" b="1" dirty="0">
                  <a:latin typeface="+mj-ea"/>
                  <a:ea typeface="+mj-ea"/>
                </a:rPr>
                <a:t>웹 </a:t>
              </a:r>
              <a:r>
                <a:rPr lang="ko-KR" altLang="en-US" sz="1600" b="1" dirty="0" err="1">
                  <a:latin typeface="+mj-ea"/>
                  <a:ea typeface="+mj-ea"/>
                </a:rPr>
                <a:t>스크래핑</a:t>
              </a:r>
              <a:endParaRPr lang="en-US" altLang="ko-KR" sz="1600" b="1" dirty="0">
                <a:latin typeface="+mj-ea"/>
                <a:ea typeface="+mj-ea"/>
              </a:endParaRPr>
            </a:p>
            <a:p>
              <a:pPr eaLnBrk="1" hangingPunct="1"/>
              <a:endParaRPr lang="en-US" altLang="zh-CN" sz="1600" b="1" dirty="0">
                <a:latin typeface="+mj-ea"/>
                <a:ea typeface="+mj-ea"/>
              </a:endParaRPr>
            </a:p>
            <a:p>
              <a:pPr eaLnBrk="1" hangingPunct="1"/>
              <a:r>
                <a:rPr lang="en-US" altLang="zh-CN" sz="1600" b="1" dirty="0">
                  <a:latin typeface="+mj-ea"/>
                  <a:ea typeface="+mj-ea"/>
                </a:rPr>
                <a:t>· </a:t>
              </a:r>
              <a:r>
                <a:rPr lang="ko-KR" altLang="en-US" sz="1600" b="1" dirty="0">
                  <a:latin typeface="+mj-ea"/>
                  <a:ea typeface="+mj-ea"/>
                </a:rPr>
                <a:t>데이터 </a:t>
              </a:r>
              <a:r>
                <a:rPr lang="ko-KR" altLang="en-US" sz="1600" b="1" dirty="0" err="1">
                  <a:latin typeface="+mj-ea"/>
                  <a:ea typeface="+mj-ea"/>
                </a:rPr>
                <a:t>마이닝</a:t>
              </a:r>
              <a:endParaRPr lang="en-US" altLang="zh-CN" sz="1600" b="1" dirty="0">
                <a:latin typeface="+mj-ea"/>
                <a:ea typeface="+mj-ea"/>
              </a:endParaRPr>
            </a:p>
            <a:p>
              <a:pPr eaLnBrk="1" hangingPunct="1"/>
              <a:endParaRPr lang="en-US" altLang="zh-CN" sz="2000" b="1" dirty="0">
                <a:latin typeface="+mj-ea"/>
                <a:ea typeface="+mj-ea"/>
              </a:endParaRPr>
            </a:p>
            <a:p>
              <a:pPr eaLnBrk="1" hangingPunct="1"/>
              <a:endParaRPr lang="zh-CN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61" name="TextBox 30"/>
          <p:cNvSpPr txBox="1">
            <a:spLocks noChangeArrowheads="1"/>
          </p:cNvSpPr>
          <p:nvPr/>
        </p:nvSpPr>
        <p:spPr bwMode="auto">
          <a:xfrm>
            <a:off x="7028641" y="3539396"/>
            <a:ext cx="21605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endParaRPr lang="en-US" altLang="zh-CN" b="1" dirty="0"/>
          </a:p>
          <a:p>
            <a:pPr eaLnBrk="1" hangingPunct="1"/>
            <a:r>
              <a:rPr lang="en-US" altLang="zh-CN" b="1" dirty="0"/>
              <a:t>· </a:t>
            </a:r>
            <a:r>
              <a:rPr lang="ko-KR" altLang="en-US" sz="1600" b="1" dirty="0" err="1" smtClean="0">
                <a:latin typeface="+mn-ea"/>
                <a:ea typeface="+mn-ea"/>
              </a:rPr>
              <a:t>딥러닝</a:t>
            </a:r>
            <a:r>
              <a:rPr lang="ko-KR" altLang="en-US" sz="1600" b="1" dirty="0" smtClean="0">
                <a:latin typeface="+mn-ea"/>
                <a:ea typeface="+mn-ea"/>
              </a:rPr>
              <a:t> 및 추천 </a:t>
            </a:r>
            <a:endParaRPr lang="en-US" altLang="ko-KR" sz="1600" b="1" dirty="0" smtClean="0">
              <a:latin typeface="+mn-ea"/>
              <a:ea typeface="+mn-ea"/>
            </a:endParaRPr>
          </a:p>
          <a:p>
            <a:pPr eaLnBrk="1" hangingPunct="1"/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알고리즘 구현</a:t>
            </a:r>
            <a:endParaRPr lang="en-US" altLang="ko-KR" sz="1600" b="1" dirty="0"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spc="-150" dirty="0">
                <a:solidFill>
                  <a:srgbClr val="00B050"/>
                </a:solidFill>
              </a:rPr>
              <a:t>05.   </a:t>
            </a:r>
            <a:r>
              <a:rPr lang="ko-KR" altLang="en-US" sz="1400" b="1" spc="-150" dirty="0"/>
              <a:t>프로젝트 추진일정</a:t>
            </a:r>
            <a:endParaRPr lang="en-US" altLang="ko-KR" sz="1400" b="1" spc="-150" dirty="0"/>
          </a:p>
          <a:p>
            <a:pPr>
              <a:lnSpc>
                <a:spcPct val="200000"/>
              </a:lnSpc>
            </a:pPr>
            <a:r>
              <a:rPr lang="en-US" altLang="ko-KR" sz="1400" b="1" spc="-150" dirty="0">
                <a:solidFill>
                  <a:srgbClr val="BDEBD2"/>
                </a:solidFill>
              </a:rPr>
              <a:t>06</a:t>
            </a:r>
            <a:r>
              <a:rPr lang="en-US" altLang="ko-KR" sz="1600" b="1" spc="-150" dirty="0">
                <a:solidFill>
                  <a:srgbClr val="00B050"/>
                </a:solidFill>
              </a:rPr>
              <a:t>.</a:t>
            </a:r>
            <a:r>
              <a:rPr lang="en-US" altLang="ko-KR" sz="1600" b="1" spc="-150" dirty="0">
                <a:solidFill>
                  <a:srgbClr val="BDEBD2"/>
                </a:solidFill>
              </a:rPr>
              <a:t>  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</a:rPr>
              <a:t>핵심기술내역</a:t>
            </a:r>
            <a:endParaRPr lang="en-US" altLang="ko-KR" sz="1600" b="1" spc="-15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24652" y="6419428"/>
            <a:ext cx="508747" cy="365125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B687C-29B8-3A85-5909-B32627752F1B}"/>
              </a:ext>
            </a:extLst>
          </p:cNvPr>
          <p:cNvSpPr txBox="1"/>
          <p:nvPr/>
        </p:nvSpPr>
        <p:spPr>
          <a:xfrm>
            <a:off x="3029688" y="1374008"/>
            <a:ext cx="50608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u="sng" dirty="0"/>
              <a:t>총</a:t>
            </a:r>
            <a:r>
              <a:rPr lang="ko-KR" altLang="en-US" sz="3000" b="1" u="sng" dirty="0"/>
              <a:t> </a:t>
            </a:r>
            <a:r>
              <a:rPr lang="en-US" altLang="ko-KR" sz="3000" b="1" u="sng" dirty="0" smtClean="0"/>
              <a:t>3 </a:t>
            </a:r>
            <a:r>
              <a:rPr lang="ko-KR" altLang="en-US" sz="2600" b="1" u="sng" dirty="0" smtClean="0"/>
              <a:t>주</a:t>
            </a:r>
            <a:r>
              <a:rPr lang="en-US" altLang="ko-KR" sz="2200" b="1" dirty="0" smtClean="0"/>
              <a:t>(</a:t>
            </a:r>
            <a:r>
              <a:rPr lang="en-US" altLang="ko-KR" sz="2400" b="1" dirty="0" smtClean="0"/>
              <a:t>2023.08.09~2023.08.29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12576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89365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-5063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33573" y="928978"/>
            <a:ext cx="9321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200" b="1" spc="-150" dirty="0" err="1">
                <a:solidFill>
                  <a:srgbClr val="00B050"/>
                </a:solidFill>
              </a:rPr>
              <a:t>기준데이터</a:t>
            </a:r>
            <a:r>
              <a:rPr lang="ko-KR" altLang="en-US" sz="2200" b="1" spc="-150" dirty="0">
                <a:solidFill>
                  <a:srgbClr val="00B050"/>
                </a:solidFill>
              </a:rPr>
              <a:t> 전처리 </a:t>
            </a:r>
            <a:r>
              <a:rPr lang="en-US" altLang="ko-KR" sz="2200" b="1" spc="-150" dirty="0">
                <a:solidFill>
                  <a:srgbClr val="00B050"/>
                </a:solidFill>
              </a:rPr>
              <a:t>+ RPA(</a:t>
            </a:r>
            <a:r>
              <a:rPr lang="ko-KR" altLang="en-US" sz="2200" b="1" spc="-150" dirty="0" err="1">
                <a:solidFill>
                  <a:srgbClr val="00B050"/>
                </a:solidFill>
              </a:rPr>
              <a:t>웹스크래핑</a:t>
            </a:r>
            <a:r>
              <a:rPr lang="en-US" altLang="ko-KR" sz="2200" b="1" spc="-150" dirty="0">
                <a:solidFill>
                  <a:srgbClr val="00B050"/>
                </a:solidFill>
              </a:rPr>
              <a:t>/</a:t>
            </a:r>
            <a:r>
              <a:rPr lang="ko-KR" altLang="en-US" sz="2200" b="1" spc="-150" dirty="0">
                <a:solidFill>
                  <a:srgbClr val="00B050"/>
                </a:solidFill>
              </a:rPr>
              <a:t>네이버</a:t>
            </a:r>
            <a:r>
              <a:rPr lang="en-US" altLang="ko-KR" sz="2200" b="1" spc="-150" dirty="0">
                <a:solidFill>
                  <a:srgbClr val="00B050"/>
                </a:solidFill>
              </a:rPr>
              <a:t>API) + </a:t>
            </a:r>
            <a:r>
              <a:rPr lang="ko-KR" altLang="en-US" sz="2200" b="1" spc="-150" dirty="0" err="1">
                <a:solidFill>
                  <a:srgbClr val="00B050"/>
                </a:solidFill>
              </a:rPr>
              <a:t>텍스트마이닝</a:t>
            </a:r>
            <a:endParaRPr lang="ko-KR" altLang="en-US" sz="2200" b="1" spc="-150" dirty="0">
              <a:solidFill>
                <a:srgbClr val="00B05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24" y="2119315"/>
            <a:ext cx="5548279" cy="11948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900" y="2543877"/>
            <a:ext cx="1419225" cy="161925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341965" y="2296542"/>
            <a:ext cx="2357174" cy="1017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74165" y="1540180"/>
            <a:ext cx="8919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인천광역시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_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 리스트 </a:t>
            </a:r>
            <a:r>
              <a:rPr lang="en-US" altLang="ko-KR" sz="1600" dirty="0"/>
              <a:t>(</a:t>
            </a:r>
            <a:r>
              <a:rPr lang="ko-KR" altLang="en-US" sz="1600" dirty="0"/>
              <a:t>원천데이터셋 </a:t>
            </a:r>
            <a:r>
              <a:rPr lang="en-US" altLang="ko-KR" sz="1600" dirty="0"/>
              <a:t>: </a:t>
            </a:r>
            <a:r>
              <a:rPr lang="ko-KR" altLang="en-US" sz="1600" dirty="0"/>
              <a:t>인천광역시</a:t>
            </a:r>
            <a:r>
              <a:rPr lang="en-US" altLang="ko-KR" sz="1600" dirty="0"/>
              <a:t>_</a:t>
            </a:r>
            <a:r>
              <a:rPr lang="ko-KR" altLang="en-US" sz="1600" dirty="0" err="1"/>
              <a:t>인천투어</a:t>
            </a:r>
            <a:r>
              <a:rPr lang="en-US" altLang="ko-KR" sz="1600" dirty="0"/>
              <a:t>_</a:t>
            </a:r>
            <a:r>
              <a:rPr lang="ko-KR" altLang="en-US" sz="1600" dirty="0"/>
              <a:t>관광지 리스트 현황</a:t>
            </a:r>
            <a:r>
              <a:rPr lang="en-US" altLang="ko-KR" sz="1600" dirty="0"/>
              <a:t>.</a:t>
            </a:r>
            <a:r>
              <a:rPr lang="en-US" altLang="ko-KR" sz="1600" dirty="0" err="1"/>
              <a:t>xlsx</a:t>
            </a:r>
            <a:r>
              <a:rPr lang="en-US" altLang="ko-KR" sz="1600" dirty="0"/>
              <a:t>)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52047" y="4298878"/>
            <a:ext cx="2323092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rgbClr val="44546A">
                    <a:lumMod val="50000"/>
                  </a:srgbClr>
                </a:solidFill>
              </a:rPr>
              <a:t>STEP1. </a:t>
            </a:r>
            <a:r>
              <a:rPr lang="ko-KR" altLang="en-US" sz="1200" b="1" u="sng" dirty="0">
                <a:solidFill>
                  <a:srgbClr val="44546A">
                    <a:lumMod val="50000"/>
                  </a:srgbClr>
                </a:solidFill>
              </a:rPr>
              <a:t>네이버 </a:t>
            </a:r>
            <a:r>
              <a:rPr lang="en-US" altLang="ko-KR" sz="1200" b="1" u="sng" dirty="0">
                <a:solidFill>
                  <a:srgbClr val="44546A">
                    <a:lumMod val="50000"/>
                  </a:srgbClr>
                </a:solidFill>
              </a:rPr>
              <a:t>API </a:t>
            </a:r>
            <a:r>
              <a:rPr lang="ko-KR" altLang="en-US" sz="1200" b="1" u="sng" dirty="0">
                <a:solidFill>
                  <a:srgbClr val="44546A">
                    <a:lumMod val="50000"/>
                  </a:srgbClr>
                </a:solidFill>
              </a:rPr>
              <a:t>활용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관광지 리스트의 제목으로 이미지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URL DB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업데이트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블로그 검색으로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URL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확보</a:t>
            </a:r>
          </a:p>
        </p:txBody>
      </p:sp>
      <p:sp>
        <p:nvSpPr>
          <p:cNvPr id="24" name="AutoShape 2" descr="Python - 나무위키"/>
          <p:cNvSpPr>
            <a:spLocks noChangeAspect="1" noChangeArrowheads="1"/>
          </p:cNvSpPr>
          <p:nvPr/>
        </p:nvSpPr>
        <p:spPr bwMode="auto">
          <a:xfrm>
            <a:off x="4037165" y="422846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" name="Picture 4" descr="파이썬(Python) Fun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916" y="3885560"/>
            <a:ext cx="2078495" cy="1295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893311" y="5523861"/>
            <a:ext cx="241994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STEP2.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파이썬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API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셀레니움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활용해  </a:t>
            </a: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플레이스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데이터를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JSON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형식으로 수집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블로그 검색으로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URL 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리스트 확보</a:t>
            </a:r>
          </a:p>
        </p:txBody>
      </p:sp>
      <p:pic>
        <p:nvPicPr>
          <p:cNvPr id="27" name="Picture 8" descr="selenium 활용 간 구글 로그인 블록 우회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52" y="5817693"/>
            <a:ext cx="2072937" cy="5076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KoNLPy: 파이썬 한국어 NLP — KoNLPy 0.6.0 documenta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00" y="5568124"/>
            <a:ext cx="897879" cy="113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/>
          <p:nvPr/>
        </p:nvCxnSpPr>
        <p:spPr>
          <a:xfrm flipH="1" flipV="1">
            <a:off x="5341875" y="6474804"/>
            <a:ext cx="2201038" cy="906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081967" y="5750004"/>
            <a:ext cx="23230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rgbClr val="44546A">
                    <a:lumMod val="50000"/>
                  </a:srgbClr>
                </a:solidFill>
              </a:rPr>
              <a:t>STEP3. </a:t>
            </a:r>
            <a:r>
              <a:rPr lang="en-US" altLang="ko-KR" sz="1400" b="1" u="sng" dirty="0" err="1">
                <a:solidFill>
                  <a:srgbClr val="44546A">
                    <a:lumMod val="50000"/>
                  </a:srgbClr>
                </a:solidFill>
              </a:rPr>
              <a:t>KoNLPy</a:t>
            </a:r>
            <a:r>
              <a:rPr lang="ko-KR" altLang="en-US" sz="1400" b="1" u="sng" dirty="0">
                <a:solidFill>
                  <a:srgbClr val="44546A">
                    <a:lumMod val="50000"/>
                  </a:srgbClr>
                </a:solidFill>
              </a:rPr>
              <a:t>활용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형태소 분석을 통해 최다 키워드 분석 및 데이터 베이스 적재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4870" y="2534813"/>
            <a:ext cx="1444269" cy="759893"/>
          </a:xfrm>
          <a:prstGeom prst="rect">
            <a:avLst/>
          </a:prstGeom>
        </p:spPr>
      </p:pic>
      <p:pic>
        <p:nvPicPr>
          <p:cNvPr id="32" name="Picture 2" descr="웹 서버">
            <a:extLst>
              <a:ext uri="{FF2B5EF4-FFF2-40B4-BE49-F238E27FC236}">
                <a16:creationId xmlns:a16="http://schemas.microsoft.com/office/drawing/2014/main" id="{9CD177BA-5343-419A-9611-32C6BD89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441" y="3412617"/>
            <a:ext cx="857300" cy="10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 flipV="1">
            <a:off x="5254870" y="3975020"/>
            <a:ext cx="722134" cy="46493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5381214" y="4533260"/>
            <a:ext cx="3318175" cy="59556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stealt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E1FB70-14BA-2B5C-C4E1-E01CBFCCCB3F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8F774B-C06D-CCC6-96A9-6192A5D9494F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0"/>
          <a:srcRect l="-3318" r="1" b="81641"/>
          <a:stretch/>
        </p:blipFill>
        <p:spPr>
          <a:xfrm>
            <a:off x="8927633" y="5429241"/>
            <a:ext cx="3094014" cy="333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 descr="https://encrypted-tbn0.gstatic.com/images?q=tbn:ANd9GcS7yqE9xfPRkHuE4JdHul9uXB7_cdfYwv69bl0zHDlotqNGKZvi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1" r="1957" b="27210"/>
          <a:stretch/>
        </p:blipFill>
        <p:spPr bwMode="auto">
          <a:xfrm>
            <a:off x="9882051" y="2567134"/>
            <a:ext cx="663084" cy="14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80739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5128" y="6419428"/>
            <a:ext cx="44207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33573" y="928978"/>
            <a:ext cx="9321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200" b="1" dirty="0">
                <a:solidFill>
                  <a:srgbClr val="00B050"/>
                </a:solidFill>
              </a:rPr>
              <a:t>RPA(</a:t>
            </a:r>
            <a:r>
              <a:rPr lang="ko-KR" altLang="en-US" sz="2200" b="1" dirty="0" err="1" smtClean="0">
                <a:solidFill>
                  <a:srgbClr val="00B050"/>
                </a:solidFill>
              </a:rPr>
              <a:t>웹스크래핑</a:t>
            </a:r>
            <a:r>
              <a:rPr lang="en-US" altLang="ko-KR" sz="2200" b="1" dirty="0" smtClean="0">
                <a:solidFill>
                  <a:srgbClr val="00B050"/>
                </a:solidFill>
              </a:rPr>
              <a:t>)</a:t>
            </a:r>
            <a:endParaRPr lang="ko-KR" altLang="en-US" sz="2200" b="1" dirty="0">
              <a:solidFill>
                <a:srgbClr val="00B050"/>
              </a:solidFill>
            </a:endParaRPr>
          </a:p>
        </p:txBody>
      </p:sp>
      <p:pic>
        <p:nvPicPr>
          <p:cNvPr id="3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52984" r="-1"/>
          <a:stretch/>
        </p:blipFill>
        <p:spPr>
          <a:xfrm>
            <a:off x="6126479" y="1594986"/>
            <a:ext cx="5185537" cy="5768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2718262" y="1769387"/>
            <a:ext cx="3217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파이썬을</a:t>
            </a:r>
            <a:r>
              <a:rPr lang="ko-KR" altLang="en-US" sz="1600" b="1" dirty="0"/>
              <a:t> 활용하여</a:t>
            </a:r>
            <a:endParaRPr lang="en-US" altLang="ko-KR" sz="1600" b="1" dirty="0"/>
          </a:p>
          <a:p>
            <a:r>
              <a:rPr lang="ko-KR" altLang="en-US" sz="1600" b="1" dirty="0"/>
              <a:t>인천시 공연정보 웹 </a:t>
            </a:r>
            <a:r>
              <a:rPr lang="ko-KR" altLang="en-US" sz="1600" b="1" dirty="0" err="1"/>
              <a:t>스크랩핑</a:t>
            </a:r>
            <a:endParaRPr lang="en-US" altLang="ko-KR" sz="1600" b="1" dirty="0"/>
          </a:p>
          <a:p>
            <a:endParaRPr lang="ko-KR" altLang="en-US" sz="1600" b="1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262" y="3281466"/>
            <a:ext cx="3717608" cy="28883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53" y="2803307"/>
            <a:ext cx="4463729" cy="3861435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 flipV="1">
            <a:off x="4127270" y="4106487"/>
            <a:ext cx="2622665" cy="357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6575453" y="3067396"/>
            <a:ext cx="2493732" cy="8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503920" y="3406573"/>
            <a:ext cx="1745673" cy="1889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20560" y="3491267"/>
            <a:ext cx="1667230" cy="2261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86670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46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714623" y="723900"/>
            <a:ext cx="922972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7671" y="899141"/>
            <a:ext cx="828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B050"/>
                </a:solidFill>
              </a:rPr>
              <a:t>AI</a:t>
            </a:r>
            <a:r>
              <a:rPr lang="ko-KR" altLang="en-US" sz="2400" b="1" dirty="0">
                <a:solidFill>
                  <a:srgbClr val="00B050"/>
                </a:solidFill>
              </a:rPr>
              <a:t>추천 알고리즘 순서도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875886" y="1693013"/>
            <a:ext cx="8181632" cy="4299992"/>
            <a:chOff x="1968983" y="2097013"/>
            <a:chExt cx="8181632" cy="4299992"/>
          </a:xfrm>
        </p:grpSpPr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2097109" y="2097013"/>
              <a:ext cx="593112" cy="615553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Malgun Gothic Semilight" panose="020B0503020000020004" pitchFamily="34" charset="-128"/>
                  <a:cs typeface="Malgun Gothic Semilight" panose="020B0503020000020004" pitchFamily="34" charset="-128"/>
                </a:rPr>
                <a:t>01</a:t>
              </a:r>
            </a:p>
          </p:txBody>
        </p:sp>
        <p:sp>
          <p:nvSpPr>
            <p:cNvPr id="24" name="Text Placeholder 3"/>
            <p:cNvSpPr txBox="1">
              <a:spLocks/>
            </p:cNvSpPr>
            <p:nvPr/>
          </p:nvSpPr>
          <p:spPr>
            <a:xfrm>
              <a:off x="4818347" y="2097013"/>
              <a:ext cx="593112" cy="615553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Malgun Gothic Semilight" panose="020B0503020000020004" pitchFamily="34" charset="-128"/>
                  <a:cs typeface="Malgun Gothic Semilight" panose="020B0503020000020004" pitchFamily="34" charset="-128"/>
                </a:rPr>
                <a:t>02</a:t>
              </a: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7519992" y="2097013"/>
              <a:ext cx="593112" cy="615553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8D35E"/>
                  </a:solidFill>
                  <a:effectLst/>
                  <a:uLnTx/>
                  <a:uFillTx/>
                  <a:latin typeface="Malgun Gothic Semilight" panose="020B0503020000020004" pitchFamily="34" charset="-128"/>
                  <a:cs typeface="Malgun Gothic Semilight" panose="020B0503020000020004" pitchFamily="34" charset="-128"/>
                </a:rPr>
                <a:t>03</a:t>
              </a:r>
            </a:p>
          </p:txBody>
        </p:sp>
        <p:sp>
          <p:nvSpPr>
            <p:cNvPr id="26" name="Text Placeholder 3"/>
            <p:cNvSpPr txBox="1">
              <a:spLocks/>
            </p:cNvSpPr>
            <p:nvPr/>
          </p:nvSpPr>
          <p:spPr>
            <a:xfrm>
              <a:off x="4805212" y="4181014"/>
              <a:ext cx="593112" cy="615553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algun Gothic Semilight" panose="020B0503020000020004" pitchFamily="34" charset="-128"/>
                  <a:cs typeface="Malgun Gothic Semilight" panose="020B0503020000020004" pitchFamily="34" charset="-128"/>
                </a:rPr>
                <a:t>05</a:t>
              </a:r>
            </a:p>
          </p:txBody>
        </p:sp>
        <p:sp>
          <p:nvSpPr>
            <p:cNvPr id="27" name="Text Placeholder 3"/>
            <p:cNvSpPr txBox="1">
              <a:spLocks/>
            </p:cNvSpPr>
            <p:nvPr/>
          </p:nvSpPr>
          <p:spPr>
            <a:xfrm>
              <a:off x="7561786" y="4181014"/>
              <a:ext cx="593112" cy="615553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84CBC5"/>
                  </a:solidFill>
                  <a:effectLst/>
                  <a:uLnTx/>
                  <a:uFillTx/>
                  <a:latin typeface="Malgun Gothic Semilight" panose="020B0503020000020004" pitchFamily="34" charset="-128"/>
                  <a:cs typeface="Malgun Gothic Semilight" panose="020B0503020000020004" pitchFamily="34" charset="-128"/>
                </a:rPr>
                <a:t>04</a:t>
              </a:r>
            </a:p>
          </p:txBody>
        </p:sp>
        <p:cxnSp>
          <p:nvCxnSpPr>
            <p:cNvPr id="28" name="Straight Connector 25"/>
            <p:cNvCxnSpPr/>
            <p:nvPr/>
          </p:nvCxnSpPr>
          <p:spPr>
            <a:xfrm>
              <a:off x="2829140" y="2419376"/>
              <a:ext cx="1825384" cy="0"/>
            </a:xfrm>
            <a:prstGeom prst="line">
              <a:avLst/>
            </a:prstGeom>
            <a:noFill/>
            <a:ln w="38100" cap="rnd" cmpd="sng" algn="ctr">
              <a:solidFill>
                <a:srgbClr val="29B9A6"/>
              </a:solidFill>
              <a:prstDash val="solid"/>
              <a:miter lim="800000"/>
              <a:headEnd type="oval"/>
              <a:tailEnd type="triangle"/>
            </a:ln>
            <a:effectLst/>
          </p:spPr>
        </p:cxnSp>
        <p:cxnSp>
          <p:nvCxnSpPr>
            <p:cNvPr id="29" name="Straight Connector 39"/>
            <p:cNvCxnSpPr/>
            <p:nvPr/>
          </p:nvCxnSpPr>
          <p:spPr>
            <a:xfrm>
              <a:off x="8325231" y="2419376"/>
              <a:ext cx="1825384" cy="0"/>
            </a:xfrm>
            <a:prstGeom prst="line">
              <a:avLst/>
            </a:prstGeom>
            <a:noFill/>
            <a:ln w="38100" cap="rnd" cmpd="sng" algn="ctr">
              <a:solidFill>
                <a:srgbClr val="F8D35E"/>
              </a:solidFill>
              <a:prstDash val="solid"/>
              <a:miter lim="800000"/>
              <a:headEnd type="oval"/>
              <a:tailEnd type="none"/>
            </a:ln>
            <a:effectLst/>
          </p:spPr>
        </p:cxnSp>
        <p:cxnSp>
          <p:nvCxnSpPr>
            <p:cNvPr id="30" name="Elbow Connector 44"/>
            <p:cNvCxnSpPr/>
            <p:nvPr/>
          </p:nvCxnSpPr>
          <p:spPr>
            <a:xfrm rot="5400000">
              <a:off x="8131733" y="2507499"/>
              <a:ext cx="2107006" cy="1930759"/>
            </a:xfrm>
            <a:prstGeom prst="bentConnector3">
              <a:avLst>
                <a:gd name="adj1" fmla="val 100560"/>
              </a:avLst>
            </a:prstGeom>
            <a:noFill/>
            <a:ln w="38100" cap="flat" cmpd="sng" algn="ctr">
              <a:solidFill>
                <a:srgbClr val="F8D35E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1" name="Straight Connector 67"/>
            <p:cNvCxnSpPr/>
            <p:nvPr/>
          </p:nvCxnSpPr>
          <p:spPr>
            <a:xfrm flipH="1">
              <a:off x="5548912" y="4526381"/>
              <a:ext cx="1825384" cy="0"/>
            </a:xfrm>
            <a:prstGeom prst="line">
              <a:avLst/>
            </a:prstGeom>
            <a:noFill/>
            <a:ln w="38100" cap="rnd" cmpd="sng" algn="ctr">
              <a:solidFill>
                <a:srgbClr val="84CBC5"/>
              </a:solidFill>
              <a:prstDash val="solid"/>
              <a:miter lim="800000"/>
              <a:headEnd type="oval"/>
              <a:tailEnd type="triangle"/>
            </a:ln>
            <a:effectLst/>
          </p:spPr>
        </p:cxnSp>
        <p:sp>
          <p:nvSpPr>
            <p:cNvPr id="32" name="文本框 80"/>
            <p:cNvSpPr txBox="1"/>
            <p:nvPr/>
          </p:nvSpPr>
          <p:spPr>
            <a:xfrm>
              <a:off x="1968983" y="2631984"/>
              <a:ext cx="273446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데이터 전처리</a:t>
              </a:r>
              <a:r>
                <a:rPr lang="en-US" altLang="ko-KR" sz="1400" b="1" kern="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ko-KR" altLang="en-US" sz="1400" b="1" kern="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ko-KR" sz="1400" b="1" kern="0" noProof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TF-IDF </a:t>
              </a:r>
              <a:r>
                <a:rPr lang="ko-KR" altLang="en-US" sz="1400" b="1" kern="0" noProof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벡터화</a:t>
              </a:r>
              <a:endParaRPr lang="en-US" altLang="ko-KR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atinLnBrk="0">
                <a:defRPr/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TF-IDF 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벡터화를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활용한 텍스트 데이터 </a:t>
              </a:r>
              <a:r>
                <a:rPr lang="ko-KR" alt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피처링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Straight Connector 34"/>
            <p:cNvCxnSpPr/>
            <p:nvPr/>
          </p:nvCxnSpPr>
          <p:spPr>
            <a:xfrm>
              <a:off x="5575429" y="2413473"/>
              <a:ext cx="1825384" cy="0"/>
            </a:xfrm>
            <a:prstGeom prst="line">
              <a:avLst/>
            </a:prstGeom>
            <a:noFill/>
            <a:ln w="38100" cap="rnd" cmpd="sng" algn="ctr">
              <a:solidFill>
                <a:srgbClr val="F47264"/>
              </a:solidFill>
              <a:prstDash val="solid"/>
              <a:miter lim="800000"/>
              <a:headEnd type="oval"/>
              <a:tailEnd type="triangle"/>
            </a:ln>
            <a:effectLst/>
          </p:spPr>
        </p:cxnSp>
        <p:sp>
          <p:nvSpPr>
            <p:cNvPr id="34" name="文本框 80"/>
            <p:cNvSpPr txBox="1"/>
            <p:nvPr/>
          </p:nvSpPr>
          <p:spPr>
            <a:xfrm>
              <a:off x="4793840" y="2660559"/>
              <a:ext cx="242446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장소 간 유사성 평가</a:t>
              </a:r>
              <a:endParaRPr lang="en-US" altLang="ko-KR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atinLnBrk="0">
                <a:defRPr/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TF-IDF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행렬을 기반으로 장소 간 코사인 유사도 계산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80"/>
            <p:cNvSpPr txBox="1"/>
            <p:nvPr/>
          </p:nvSpPr>
          <p:spPr>
            <a:xfrm>
              <a:off x="7500315" y="2631984"/>
              <a:ext cx="2424462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거리 계산 함수 구현</a:t>
              </a:r>
              <a:endParaRPr lang="en-US" altLang="ko-KR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atinLnBrk="0">
                <a:defRPr/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위도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경도 정보를 사용하여 두 지점간의 거리 계산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</a:rPr>
                <a:t>거리 정보는 추천 장소 간 거리 비교에 활용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文本框 80"/>
            <p:cNvSpPr txBox="1"/>
            <p:nvPr/>
          </p:nvSpPr>
          <p:spPr>
            <a:xfrm>
              <a:off x="7544517" y="4751508"/>
              <a:ext cx="242446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추천 함수 구현</a:t>
              </a:r>
              <a:endParaRPr lang="en-US" altLang="ko-KR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atinLnBrk="0">
                <a:defRPr/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원하는 카테고리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키워드에 맞는 장소를 추천하고 거리를 계산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</a:rPr>
                <a:t>추천된 장소의 정보와 거리 정보를 제공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7" name="文本框 80"/>
            <p:cNvSpPr txBox="1"/>
            <p:nvPr/>
          </p:nvSpPr>
          <p:spPr>
            <a:xfrm>
              <a:off x="4826579" y="4796567"/>
              <a:ext cx="242446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상위 키워드 추출</a:t>
              </a:r>
              <a:endParaRPr lang="en-US" altLang="ko-KR" sz="1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atinLnBrk="0">
                <a:defRPr/>
              </a:pP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추천된 장소들의 키워드를 모아서 빈도수를 계산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endParaRPr lang="en-US" altLang="ko-KR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</a:rPr>
                <a:t>빈도수가 높은 상위 키워드를 추출하여 해당 장소의 특징 파악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05" y="3494783"/>
            <a:ext cx="2526022" cy="25059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C967FD-1513-7910-7062-29A740585295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9BAAAC-3E05-721A-A0B4-3328DCF16FD2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78942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9050" y="6419428"/>
            <a:ext cx="466829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714623" y="723900"/>
            <a:ext cx="922972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33145" y="861347"/>
            <a:ext cx="828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spc="-150" dirty="0">
                <a:solidFill>
                  <a:srgbClr val="00B050"/>
                </a:solidFill>
              </a:rPr>
              <a:t>AI</a:t>
            </a:r>
            <a:r>
              <a:rPr lang="ko-KR" altLang="en-US" sz="2400" b="1" spc="-150" dirty="0">
                <a:solidFill>
                  <a:srgbClr val="00B050"/>
                </a:solidFill>
              </a:rPr>
              <a:t>추천 알고리즘 구현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2181225" y="1175165"/>
            <a:ext cx="10065557" cy="4133710"/>
            <a:chOff x="2191364" y="1168784"/>
            <a:chExt cx="10258553" cy="3984755"/>
          </a:xfrm>
        </p:grpSpPr>
        <p:grpSp>
          <p:nvGrpSpPr>
            <p:cNvPr id="39" name="그룹 38"/>
            <p:cNvGrpSpPr/>
            <p:nvPr/>
          </p:nvGrpSpPr>
          <p:grpSpPr>
            <a:xfrm rot="16200000">
              <a:off x="6182861" y="790898"/>
              <a:ext cx="1884592" cy="4197965"/>
              <a:chOff x="5033983" y="1248006"/>
              <a:chExt cx="2152539" cy="4794815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5033983" y="2381317"/>
                <a:ext cx="2132115" cy="867485"/>
                <a:chOff x="3497283" y="2025717"/>
                <a:chExt cx="2132115" cy="867485"/>
              </a:xfrm>
            </p:grpSpPr>
            <p:sp>
              <p:nvSpPr>
                <p:cNvPr id="55" name="양쪽 모서리가 둥근 사각형 54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양쪽 모서리가 둥근 사각형 55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양쪽 모서리가 둥근 사각형 56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양쪽 모서리가 둥근 사각형 57"/>
                <p:cNvSpPr/>
                <p:nvPr/>
              </p:nvSpPr>
              <p:spPr>
                <a:xfrm rot="16200000">
                  <a:off x="5237417" y="2335737"/>
                  <a:ext cx="576000" cy="207963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3" name="모서리가 둥근 직사각형 52"/>
              <p:cNvSpPr/>
              <p:nvPr/>
            </p:nvSpPr>
            <p:spPr>
              <a:xfrm>
                <a:off x="5051144" y="1248006"/>
                <a:ext cx="2135378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양쪽 모서리가 둥근 사각형 53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모서리가 둥근 직사각형 39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4" name="직선 화살표 연결선 43"/>
            <p:cNvCxnSpPr>
              <a:stCxn id="56" idx="3"/>
              <a:endCxn id="41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55" idx="3"/>
              <a:endCxn id="42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57" idx="3"/>
              <a:endCxn id="43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7118335" y="1168784"/>
              <a:ext cx="4652228" cy="667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8" name="직선 화살표 연결선 47"/>
            <p:cNvCxnSpPr>
              <a:endCxn id="40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9765914" y="3751810"/>
              <a:ext cx="2684003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50" name="꺾인 연결선 49"/>
            <p:cNvCxnSpPr>
              <a:endCxn id="49" idx="0"/>
            </p:cNvCxnSpPr>
            <p:nvPr/>
          </p:nvCxnSpPr>
          <p:spPr>
            <a:xfrm>
              <a:off x="9139432" y="2195942"/>
              <a:ext cx="1968483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22" y="4979493"/>
            <a:ext cx="2339968" cy="106609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582" y="4896079"/>
            <a:ext cx="1906433" cy="148884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521" y="5186737"/>
            <a:ext cx="1887394" cy="152299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653" y="2051580"/>
            <a:ext cx="3741904" cy="178811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0296" y="4564524"/>
            <a:ext cx="2247874" cy="19526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63C7C6-CD71-5C47-4F76-9DC0FEE811D2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0A04A3-6947-E96B-87CA-7B87DE9E59FA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7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72113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46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2714623" y="723900"/>
            <a:ext cx="922972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61019"/>
            <a:ext cx="8958743" cy="46387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17671" y="922994"/>
            <a:ext cx="828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400" b="1" dirty="0">
                <a:solidFill>
                  <a:srgbClr val="00B050"/>
                </a:solidFill>
              </a:rPr>
              <a:t>AI</a:t>
            </a:r>
            <a:r>
              <a:rPr lang="ko-KR" altLang="en-US" sz="2400" b="1" dirty="0">
                <a:solidFill>
                  <a:srgbClr val="00B050"/>
                </a:solidFill>
              </a:rPr>
              <a:t>추천 알고리즘 모듈</a:t>
            </a:r>
            <a:r>
              <a:rPr lang="en-US" altLang="ko-KR" sz="2400" b="1" dirty="0">
                <a:solidFill>
                  <a:srgbClr val="00B050"/>
                </a:solidFill>
              </a:rPr>
              <a:t> &amp;</a:t>
            </a:r>
            <a:r>
              <a:rPr lang="ko-KR" altLang="en-US" sz="2400" b="1" dirty="0">
                <a:solidFill>
                  <a:srgbClr val="00B050"/>
                </a:solidFill>
              </a:rPr>
              <a:t> </a:t>
            </a:r>
            <a:r>
              <a:rPr lang="en-US" altLang="ko-KR" sz="2400" b="1" dirty="0">
                <a:solidFill>
                  <a:srgbClr val="00B050"/>
                </a:solidFill>
              </a:rPr>
              <a:t>SPRING </a:t>
            </a:r>
            <a:r>
              <a:rPr lang="ko-KR" altLang="en-US" sz="2400" b="1" dirty="0" err="1">
                <a:solidFill>
                  <a:srgbClr val="00B050"/>
                </a:solidFill>
              </a:rPr>
              <a:t>연동방식</a:t>
            </a:r>
            <a:endParaRPr lang="ko-KR" alt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883C71-F9E1-84C9-B8C2-C5F498FAB168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050953-9A91-97F2-BF2F-2E80690336E5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8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81638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3987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3107" y="906707"/>
            <a:ext cx="932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b="1" spc="-150" dirty="0" err="1">
                <a:solidFill>
                  <a:srgbClr val="00B050"/>
                </a:solidFill>
              </a:rPr>
              <a:t>검색키워드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데이터</a:t>
            </a:r>
            <a:r>
              <a:rPr lang="en-US" altLang="ko-KR" sz="2400" b="1" spc="-150" dirty="0">
                <a:solidFill>
                  <a:srgbClr val="00B050"/>
                </a:solidFill>
              </a:rPr>
              <a:t>(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사용빈도수</a:t>
            </a:r>
            <a:r>
              <a:rPr lang="en-US" altLang="ko-KR" sz="2400" b="1" spc="-150" dirty="0">
                <a:solidFill>
                  <a:srgbClr val="00B050"/>
                </a:solidFill>
              </a:rPr>
              <a:t>)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최신화</a:t>
            </a:r>
            <a:r>
              <a:rPr lang="en-US" altLang="ko-KR" sz="2400" b="1" spc="-150" dirty="0">
                <a:solidFill>
                  <a:srgbClr val="00B050"/>
                </a:solidFill>
              </a:rPr>
              <a:t>(</a:t>
            </a:r>
            <a:r>
              <a:rPr lang="ko-KR" altLang="en-US" sz="2400" b="1" spc="-150" dirty="0">
                <a:solidFill>
                  <a:srgbClr val="00B050"/>
                </a:solidFill>
              </a:rPr>
              <a:t>업데이트</a:t>
            </a:r>
            <a:r>
              <a:rPr lang="en-US" altLang="ko-KR" sz="2400" b="1" spc="-150" dirty="0">
                <a:solidFill>
                  <a:srgbClr val="00B050"/>
                </a:solidFill>
              </a:rPr>
              <a:t>)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방식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81" y="1691992"/>
            <a:ext cx="3544698" cy="2148862"/>
          </a:xfrm>
          <a:prstGeom prst="rect">
            <a:avLst/>
          </a:prstGeom>
        </p:spPr>
      </p:pic>
      <p:pic>
        <p:nvPicPr>
          <p:cNvPr id="11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04" y="1543053"/>
            <a:ext cx="3269763" cy="35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750" y="4366947"/>
            <a:ext cx="3159329" cy="19205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813" y="4654174"/>
            <a:ext cx="3353139" cy="1079699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V="1">
            <a:off x="4664279" y="1979798"/>
            <a:ext cx="1127053" cy="1678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0420900" y="5490592"/>
            <a:ext cx="1127053" cy="16782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오른쪽 화살표 16"/>
          <p:cNvSpPr/>
          <p:nvPr/>
        </p:nvSpPr>
        <p:spPr>
          <a:xfrm>
            <a:off x="6795083" y="2382473"/>
            <a:ext cx="1090568" cy="48656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6842162" y="5247311"/>
            <a:ext cx="1090568" cy="48656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8CA9AE-7516-9265-9807-CCFF4C71A0BD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490506-FDB6-AF2F-CDAC-11B9CC0F8126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7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15246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46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3107" y="906707"/>
            <a:ext cx="932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b="1" spc="-150" dirty="0" err="1">
                <a:solidFill>
                  <a:srgbClr val="00B050"/>
                </a:solidFill>
              </a:rPr>
              <a:t>카카오맵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</a:t>
            </a:r>
            <a:r>
              <a:rPr lang="en-US" altLang="ko-KR" sz="2400" b="1" spc="-150" dirty="0">
                <a:solidFill>
                  <a:srgbClr val="00B050"/>
                </a:solidFill>
              </a:rPr>
              <a:t>API</a:t>
            </a:r>
            <a:r>
              <a:rPr lang="ko-KR" altLang="en-US" sz="2400" b="1" spc="-150" dirty="0">
                <a:solidFill>
                  <a:srgbClr val="00B050"/>
                </a:solidFill>
              </a:rPr>
              <a:t>연동</a:t>
            </a:r>
            <a:r>
              <a:rPr lang="en-US" altLang="ko-KR" sz="2400" b="1" spc="-150" dirty="0">
                <a:solidFill>
                  <a:srgbClr val="00B050"/>
                </a:solidFill>
              </a:rPr>
              <a:t>,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추천장소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데이터시각화 </a:t>
            </a:r>
          </a:p>
        </p:txBody>
      </p:sp>
      <p:pic>
        <p:nvPicPr>
          <p:cNvPr id="19" name="Picture 2" descr="Oracle] SQL Developer 사용하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983" y="1526536"/>
            <a:ext cx="1336612" cy="151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Java] 자바란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86" y="1538994"/>
            <a:ext cx="1487978" cy="148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5321084" y="2119886"/>
            <a:ext cx="645056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12" descr="Kakao 지도 API Marker 찍어보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5" y="1568465"/>
            <a:ext cx="1883686" cy="142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오른쪽 화살표 22"/>
          <p:cNvSpPr/>
          <p:nvPr/>
        </p:nvSpPr>
        <p:spPr>
          <a:xfrm>
            <a:off x="7764890" y="2099115"/>
            <a:ext cx="645056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520" y="3367300"/>
            <a:ext cx="5517702" cy="3052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87" y="3367300"/>
            <a:ext cx="3541679" cy="30366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F3E71A-881B-7FFA-93C4-BDAF521C45AD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EEB165-84D6-0D62-4B7B-23CB8E3556A7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733425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01. </a:t>
            </a:r>
            <a:r>
              <a:rPr lang="en-US" altLang="ko-KR" sz="3400" b="1" dirty="0"/>
              <a:t>TEAM </a:t>
            </a:r>
            <a:r>
              <a:rPr lang="ko-KR" altLang="en-US" sz="3200" b="1" dirty="0"/>
              <a:t>소개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B050"/>
                </a:solidFill>
              </a:rPr>
              <a:t>01.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en-US" altLang="ko-KR" sz="1600" b="1" dirty="0"/>
              <a:t>TEAM </a:t>
            </a:r>
            <a:r>
              <a:rPr lang="ko-KR" altLang="en-US" sz="1500" b="1" dirty="0"/>
              <a:t>소개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02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1DE103-EC1D-C3C2-F1C4-425391DA453B}"/>
              </a:ext>
            </a:extLst>
          </p:cNvPr>
          <p:cNvSpPr txBox="1"/>
          <p:nvPr/>
        </p:nvSpPr>
        <p:spPr>
          <a:xfrm>
            <a:off x="10553962" y="37849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조동현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C49DF-4760-2A33-8D51-3B1293ECF355}"/>
              </a:ext>
            </a:extLst>
          </p:cNvPr>
          <p:cNvSpPr txBox="1"/>
          <p:nvPr/>
        </p:nvSpPr>
        <p:spPr>
          <a:xfrm>
            <a:off x="8949293" y="3784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이하은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E3C272-CD8A-9106-D244-DC4A6D72F560}"/>
              </a:ext>
            </a:extLst>
          </p:cNvPr>
          <p:cNvSpPr txBox="1"/>
          <p:nvPr/>
        </p:nvSpPr>
        <p:spPr>
          <a:xfrm>
            <a:off x="7413631" y="37833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최선남</a:t>
            </a:r>
            <a:endParaRPr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68272-3D14-2B82-8675-51FB731C84C0}"/>
              </a:ext>
            </a:extLst>
          </p:cNvPr>
          <p:cNvSpPr txBox="1"/>
          <p:nvPr/>
        </p:nvSpPr>
        <p:spPr>
          <a:xfrm>
            <a:off x="5886592" y="37825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심성보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EEBEB2-36E8-9E83-F058-F824661BBE59}"/>
              </a:ext>
            </a:extLst>
          </p:cNvPr>
          <p:cNvSpPr txBox="1"/>
          <p:nvPr/>
        </p:nvSpPr>
        <p:spPr>
          <a:xfrm>
            <a:off x="4325051" y="37816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/>
              <a:t>김충기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2754883" y="378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김진숙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2531353" y="4200322"/>
            <a:ext cx="1412858" cy="2275357"/>
            <a:chOff x="390712" y="4176570"/>
            <a:chExt cx="1576626" cy="22753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398589" y="4697601"/>
              <a:ext cx="156874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PM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화면설계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HTML, CSS3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JQuery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SQL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endPara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176570"/>
              <a:ext cx="14984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웹프론트</a:t>
              </a:r>
              <a:endPara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총괄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3927021" y="4212550"/>
            <a:ext cx="1726964" cy="2260381"/>
            <a:chOff x="250187" y="4167950"/>
            <a:chExt cx="1927142" cy="226038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250187" y="4674005"/>
              <a:ext cx="192714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DB/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개발환경셋팅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Java, </a:t>
              </a:r>
              <a:r>
                <a:rPr lang="en-US" altLang="ko-KR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Thymeleaf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Spring Boot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MyBatis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, Oracle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SQL/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웹소켓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Pandas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409963" y="4167950"/>
              <a:ext cx="14984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웹백엔드</a:t>
              </a:r>
              <a:endPara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총괄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5626540" y="4195294"/>
            <a:ext cx="1480648" cy="2263112"/>
            <a:chOff x="336821" y="4159320"/>
            <a:chExt cx="1652274" cy="22631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336821" y="4668106"/>
              <a:ext cx="1652274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네이버 </a:t>
              </a:r>
              <a:r>
                <a:rPr lang="en-US" altLang="ko-KR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API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웹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스크래핑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텍스트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마이닝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데이터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ETL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자바백엔드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Pandas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90712" y="4159320"/>
              <a:ext cx="14984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웹백엔드</a:t>
              </a:r>
              <a:endPara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RPA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7190439" y="4183496"/>
            <a:ext cx="1501363" cy="2001084"/>
            <a:chOff x="352208" y="4167946"/>
            <a:chExt cx="1675390" cy="200108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375325" y="4691702"/>
              <a:ext cx="1652273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추천 </a:t>
              </a:r>
              <a:r>
                <a:rPr lang="ko-KR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알고리즘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텍스트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마이닝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SQL/</a:t>
              </a:r>
              <a:r>
                <a:rPr lang="ko-KR" altLang="en-US" sz="1200" dirty="0" err="1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웹소켓</a:t>
              </a:r>
              <a:endParaRPr lang="en-US" altLang="ko-KR" sz="1200" dirty="0" smtClean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데이터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ETL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Pandas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352208" y="4167946"/>
              <a:ext cx="14984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인공지능</a:t>
              </a:r>
              <a:endPara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RPA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8684501" y="4186666"/>
            <a:ext cx="1568573" cy="2006095"/>
            <a:chOff x="265575" y="4133440"/>
            <a:chExt cx="1750392" cy="200609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363692" y="4662207"/>
              <a:ext cx="1652275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웹 </a:t>
              </a: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스크래핑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시계열분석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데이터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ETL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데이터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시각화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Pandas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265575" y="4133440"/>
              <a:ext cx="16176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데이터시각화</a:t>
              </a:r>
            </a:p>
            <a:p>
              <a:pPr algn="ctr"/>
              <a:r>
                <a:rPr lang="en-US" altLang="ko-KR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ETL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329D2E2-01FA-F308-CCA2-7F531FD1ECEF}"/>
              </a:ext>
            </a:extLst>
          </p:cNvPr>
          <p:cNvGrpSpPr/>
          <p:nvPr/>
        </p:nvGrpSpPr>
        <p:grpSpPr>
          <a:xfrm>
            <a:off x="10234196" y="4154002"/>
            <a:ext cx="1819435" cy="2288535"/>
            <a:chOff x="159682" y="4142069"/>
            <a:chExt cx="2030334" cy="2288535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FB3DD9-AEED-8198-7C0F-AF0A29049AC1}"/>
                </a:ext>
              </a:extLst>
            </p:cNvPr>
            <p:cNvSpPr txBox="1"/>
            <p:nvPr/>
          </p:nvSpPr>
          <p:spPr>
            <a:xfrm>
              <a:off x="313557" y="4676278"/>
              <a:ext cx="187645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시계열분석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Machine Learning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Deep Learning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카카오맵</a:t>
              </a:r>
              <a:r>
                <a:rPr lang="ko-KR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API 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자바백엔드</a:t>
              </a:r>
              <a:endPara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Python, Pandas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241005E-2225-D804-984D-FB96F4157067}"/>
                </a:ext>
              </a:extLst>
            </p:cNvPr>
            <p:cNvSpPr txBox="1"/>
            <p:nvPr/>
          </p:nvSpPr>
          <p:spPr>
            <a:xfrm>
              <a:off x="159682" y="4142069"/>
              <a:ext cx="176405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인공지능</a:t>
              </a:r>
              <a:endPara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카카오맵</a:t>
              </a:r>
              <a:endParaRPr lang="ko-KR" altLang="en-US" sz="14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3769706" y="831667"/>
            <a:ext cx="6326518" cy="8770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4200" b="1" dirty="0" smtClean="0">
                <a:solidFill>
                  <a:srgbClr val="00B050"/>
                </a:solidFill>
                <a:latin typeface="+mj-ea"/>
              </a:rPr>
              <a:t>Party </a:t>
            </a:r>
            <a:r>
              <a:rPr lang="en-US" altLang="ko-KR" sz="4200" b="1" spc="-150" dirty="0">
                <a:solidFill>
                  <a:srgbClr val="00B050"/>
                </a:solidFill>
                <a:latin typeface="+mj-ea"/>
              </a:rPr>
              <a:t>People</a:t>
            </a:r>
            <a:endParaRPr lang="ko-KR" altLang="en-US" sz="4200" b="1" spc="-150" dirty="0">
              <a:solidFill>
                <a:srgbClr val="00B05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FB3DD9-AEED-8198-7C0F-AF0A29049AC1}"/>
              </a:ext>
            </a:extLst>
          </p:cNvPr>
          <p:cNvSpPr txBox="1"/>
          <p:nvPr/>
        </p:nvSpPr>
        <p:spPr>
          <a:xfrm>
            <a:off x="3147650" y="1560172"/>
            <a:ext cx="786294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accent6"/>
                </a:solidFill>
                <a:latin typeface="+mn-ea"/>
              </a:rPr>
              <a:t>오늘 </a:t>
            </a:r>
            <a:r>
              <a:rPr lang="ko-KR" altLang="en-US" b="1" spc="-150" dirty="0" err="1">
                <a:solidFill>
                  <a:schemeClr val="accent6"/>
                </a:solidFill>
                <a:latin typeface="+mn-ea"/>
              </a:rPr>
              <a:t>어디갈까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..?</a:t>
            </a:r>
            <a:r>
              <a:rPr lang="en-US" altLang="ko-KR" b="1" spc="-150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ko-KR" altLang="en-US" b="1" spc="-150" dirty="0" err="1">
                <a:solidFill>
                  <a:schemeClr val="accent2"/>
                </a:solidFill>
                <a:latin typeface="+mn-ea"/>
              </a:rPr>
              <a:t>뭐먹지</a:t>
            </a:r>
            <a:r>
              <a:rPr lang="en-US" altLang="ko-KR" b="1" dirty="0">
                <a:solidFill>
                  <a:schemeClr val="accent2"/>
                </a:solidFill>
                <a:latin typeface="+mn-ea"/>
              </a:rPr>
              <a:t>?</a:t>
            </a:r>
            <a:r>
              <a:rPr lang="en-US" altLang="ko-KR" b="1" spc="-150" dirty="0">
                <a:solidFill>
                  <a:srgbClr val="00863D"/>
                </a:solidFill>
                <a:latin typeface="+mn-ea"/>
              </a:rPr>
              <a:t> </a:t>
            </a:r>
            <a:r>
              <a:rPr lang="ko-KR" altLang="en-US" b="1" spc="-150" dirty="0">
                <a:solidFill>
                  <a:srgbClr val="0070C0"/>
                </a:solidFill>
                <a:latin typeface="+mn-ea"/>
              </a:rPr>
              <a:t>뭐하고 놀까</a:t>
            </a:r>
            <a:r>
              <a:rPr lang="en-US" altLang="ko-KR" b="1" spc="-150" dirty="0">
                <a:solidFill>
                  <a:srgbClr val="0070C0"/>
                </a:solidFill>
                <a:latin typeface="+mn-ea"/>
              </a:rPr>
              <a:t>?</a:t>
            </a:r>
            <a:r>
              <a:rPr lang="en-US" altLang="ko-KR" b="1" spc="-150" dirty="0">
                <a:solidFill>
                  <a:srgbClr val="00863D"/>
                </a:solidFill>
                <a:latin typeface="+mn-ea"/>
              </a:rPr>
              <a:t> </a:t>
            </a:r>
            <a:r>
              <a:rPr lang="ko-KR" altLang="en-US" b="1" spc="-150" dirty="0">
                <a:solidFill>
                  <a:srgbClr val="00B050"/>
                </a:solidFill>
                <a:latin typeface="+mn-ea"/>
              </a:rPr>
              <a:t>당신의 결정장애 </a:t>
            </a:r>
            <a:r>
              <a:rPr lang="en-US" altLang="ko-KR" sz="2000" b="1" spc="-150" dirty="0">
                <a:solidFill>
                  <a:srgbClr val="00B050"/>
                </a:solidFill>
                <a:latin typeface="+mn-ea"/>
              </a:rPr>
              <a:t>AI</a:t>
            </a:r>
            <a:r>
              <a:rPr lang="ko-KR" altLang="en-US" b="1" spc="-150" dirty="0">
                <a:solidFill>
                  <a:srgbClr val="00B050"/>
                </a:solidFill>
                <a:latin typeface="+mn-ea"/>
              </a:rPr>
              <a:t>가 해결해드립니다</a:t>
            </a:r>
            <a:r>
              <a:rPr lang="en-US" altLang="ko-KR" b="1" spc="-150" dirty="0">
                <a:solidFill>
                  <a:srgbClr val="00B050"/>
                </a:solidFill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067" y="2206191"/>
            <a:ext cx="1149674" cy="1524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0842" y="2179053"/>
            <a:ext cx="1058535" cy="1550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7000"/>
                    </a14:imgEffect>
                    <a14:imgEffect>
                      <a14:brightnessContrast bright="-5000"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6204" y="2201743"/>
            <a:ext cx="990268" cy="1519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2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9636" y="2201743"/>
            <a:ext cx="1081197" cy="1519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4000"/>
                    </a14:imgEffect>
                    <a14:imgEffect>
                      <a14:brightnessContrast bright="-1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1927" y="2201743"/>
            <a:ext cx="1116977" cy="1519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9520" y="2201743"/>
            <a:ext cx="1089835" cy="151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76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05721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24653" y="6419428"/>
            <a:ext cx="44207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3107" y="906707"/>
            <a:ext cx="932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b="1" spc="-150" dirty="0">
                <a:solidFill>
                  <a:srgbClr val="00B050"/>
                </a:solidFill>
              </a:rPr>
              <a:t>인천 지하철 하차 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승객수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시계열분석</a:t>
            </a:r>
            <a:endParaRPr lang="ko-KR" altLang="en-US" sz="2400" b="1" spc="-150" dirty="0">
              <a:solidFill>
                <a:srgbClr val="00B050"/>
              </a:solidFill>
            </a:endParaRPr>
          </a:p>
        </p:txBody>
      </p:sp>
      <p:pic>
        <p:nvPicPr>
          <p:cNvPr id="15" name="Picture 2" descr="새 정부 공공데이터 혁신 위한 밑그림 나왔다 &lt; 정책 &lt; FOCUS &lt; 기사본문 - 인공지능신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32" y="2067809"/>
            <a:ext cx="2477233" cy="166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40" y="4364703"/>
            <a:ext cx="5057718" cy="205884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040934" y="1670395"/>
            <a:ext cx="3826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/>
              <a:t>공공데이터</a:t>
            </a:r>
            <a:r>
              <a:rPr lang="ko-KR" altLang="en-US" b="1" dirty="0"/>
              <a:t> 포털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84885" y="6445999"/>
            <a:ext cx="382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일부 역 데이터 추출 후 전처리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시각화</a:t>
            </a:r>
          </a:p>
        </p:txBody>
      </p:sp>
      <p:sp>
        <p:nvSpPr>
          <p:cNvPr id="24" name="오른쪽 화살표 23"/>
          <p:cNvSpPr/>
          <p:nvPr/>
        </p:nvSpPr>
        <p:spPr>
          <a:xfrm>
            <a:off x="5439366" y="2711083"/>
            <a:ext cx="645056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493" y="1322508"/>
            <a:ext cx="2625619" cy="29473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254" y="1459923"/>
            <a:ext cx="2724150" cy="2390775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5400000">
            <a:off x="8632471" y="3884604"/>
            <a:ext cx="645056" cy="33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570015" y="3839744"/>
            <a:ext cx="3826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데이터 형식과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정보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E210F8-2329-405C-DEF7-14D29FC90EF4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DE9C00-556F-E224-7BC9-70361AE4CBF0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/>
          <p:cNvSpPr/>
          <p:nvPr/>
        </p:nvSpPr>
        <p:spPr bwMode="auto">
          <a:xfrm>
            <a:off x="4746228" y="5190676"/>
            <a:ext cx="4825388" cy="1382498"/>
          </a:xfrm>
          <a:prstGeom prst="round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gradFill>
              <a:gsLst>
                <a:gs pos="4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endParaRPr lang="ko-KR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19379"/>
            <a:ext cx="9691689" cy="284538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600" b="1" dirty="0">
                <a:solidFill>
                  <a:srgbClr val="00B050"/>
                </a:solidFill>
              </a:rPr>
              <a:t>06. </a:t>
            </a:r>
            <a:r>
              <a:rPr lang="ko-KR" altLang="en-US" sz="3200" b="1" dirty="0"/>
              <a:t>핵심기술내역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46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73107" y="859082"/>
            <a:ext cx="9321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b="1" spc="-150" dirty="0">
                <a:solidFill>
                  <a:srgbClr val="00B050"/>
                </a:solidFill>
              </a:rPr>
              <a:t>인천 지하철 하차 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승객수</a:t>
            </a:r>
            <a:r>
              <a:rPr lang="ko-KR" altLang="en-US" sz="2400" b="1" spc="-150" dirty="0">
                <a:solidFill>
                  <a:srgbClr val="00B050"/>
                </a:solidFill>
              </a:rPr>
              <a:t> </a:t>
            </a:r>
            <a:r>
              <a:rPr lang="ko-KR" altLang="en-US" sz="2400" b="1" spc="-150" dirty="0" err="1">
                <a:solidFill>
                  <a:srgbClr val="00B050"/>
                </a:solidFill>
              </a:rPr>
              <a:t>시계열분석</a:t>
            </a:r>
            <a:endParaRPr lang="ko-KR" altLang="en-US" sz="2400" b="1" spc="-150" dirty="0">
              <a:solidFill>
                <a:srgbClr val="00B050"/>
              </a:solidFill>
            </a:endParaRPr>
          </a:p>
        </p:txBody>
      </p:sp>
      <p:sp>
        <p:nvSpPr>
          <p:cNvPr id="16" name="AutoShape 75"/>
          <p:cNvSpPr>
            <a:spLocks noChangeArrowheads="1"/>
          </p:cNvSpPr>
          <p:nvPr/>
        </p:nvSpPr>
        <p:spPr bwMode="gray">
          <a:xfrm>
            <a:off x="4422491" y="3414523"/>
            <a:ext cx="5292000" cy="1800000"/>
          </a:xfrm>
          <a:prstGeom prst="downArrow">
            <a:avLst>
              <a:gd name="adj1" fmla="val 80356"/>
              <a:gd name="adj2" fmla="val 54167"/>
            </a:avLst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w="101600" prst="convex"/>
            <a:bevelB w="0" h="6350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AutoShape 81"/>
          <p:cNvSpPr>
            <a:spLocks noChangeArrowheads="1"/>
          </p:cNvSpPr>
          <p:nvPr/>
        </p:nvSpPr>
        <p:spPr bwMode="auto">
          <a:xfrm>
            <a:off x="3027733" y="1459510"/>
            <a:ext cx="2072146" cy="534219"/>
          </a:xfrm>
          <a:prstGeom prst="roundRect">
            <a:avLst>
              <a:gd name="adj" fmla="val 8789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ko-KR" altLang="en-US" b="1" spc="-15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샘플데이터</a:t>
            </a:r>
            <a:r>
              <a:rPr lang="ko-KR" altLang="en-US" b="1" spc="-1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검증</a:t>
            </a:r>
            <a:endParaRPr lang="zh-CN" altLang="en-US" b="1" spc="-1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42"/>
          <p:cNvGrpSpPr>
            <a:grpSpLocks/>
          </p:cNvGrpSpPr>
          <p:nvPr/>
        </p:nvGrpSpPr>
        <p:grpSpPr bwMode="auto">
          <a:xfrm>
            <a:off x="2862228" y="1409537"/>
            <a:ext cx="360362" cy="358775"/>
            <a:chOff x="-58563" y="966919"/>
            <a:chExt cx="360000" cy="360000"/>
          </a:xfrm>
        </p:grpSpPr>
        <p:sp>
          <p:nvSpPr>
            <p:cNvPr id="24" name="Oval 84"/>
            <p:cNvSpPr>
              <a:spLocks noChangeAspect="1" noChangeArrowheads="1"/>
            </p:cNvSpPr>
            <p:nvPr/>
          </p:nvSpPr>
          <p:spPr bwMode="auto">
            <a:xfrm>
              <a:off x="-58563" y="96691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rgbClr val="F6BB00"/>
                </a:gs>
                <a:gs pos="90000">
                  <a:srgbClr val="ED6601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defTabSz="912813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Text Box 85"/>
            <p:cNvSpPr txBox="1">
              <a:spLocks noChangeArrowheads="1"/>
            </p:cNvSpPr>
            <p:nvPr/>
          </p:nvSpPr>
          <p:spPr bwMode="auto">
            <a:xfrm>
              <a:off x="-58563" y="993203"/>
              <a:ext cx="331455" cy="3074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50" dirty="0">
                  <a:ln w="11430"/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sp>
        <p:nvSpPr>
          <p:cNvPr id="26" name="모서리가 둥근 직사각형 25"/>
          <p:cNvSpPr/>
          <p:nvPr/>
        </p:nvSpPr>
        <p:spPr bwMode="auto">
          <a:xfrm>
            <a:off x="2573107" y="2069896"/>
            <a:ext cx="2844000" cy="1998403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gradFill>
              <a:gsLst>
                <a:gs pos="4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endParaRPr lang="ko-KR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5601927" y="2069895"/>
            <a:ext cx="2844000" cy="1998403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gradFill>
              <a:gsLst>
                <a:gs pos="4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endParaRPr lang="ko-KR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641037" y="2069895"/>
            <a:ext cx="2844000" cy="1998403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gradFill>
              <a:gsLst>
                <a:gs pos="4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  <a:scene3d>
            <a:camera prst="orthographicFront"/>
            <a:lightRig rig="flat" dir="t"/>
          </a:scene3d>
          <a:sp3d>
            <a:extrusionClr>
              <a:schemeClr val="bg1"/>
            </a:extrusionClr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</a:pPr>
            <a:endParaRPr lang="ko-KR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81"/>
          <p:cNvSpPr>
            <a:spLocks noChangeArrowheads="1"/>
          </p:cNvSpPr>
          <p:nvPr/>
        </p:nvSpPr>
        <p:spPr bwMode="auto">
          <a:xfrm>
            <a:off x="5948048" y="1459511"/>
            <a:ext cx="2072146" cy="534219"/>
          </a:xfrm>
          <a:prstGeom prst="roundRect">
            <a:avLst>
              <a:gd name="adj" fmla="val 8789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ko-KR" altLang="en-US" b="1" spc="-15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모델학습과</a:t>
            </a:r>
            <a:r>
              <a:rPr lang="ko-KR" altLang="en-US" b="1" spc="-1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예측</a:t>
            </a:r>
            <a:endParaRPr lang="zh-CN" altLang="en-US" b="1" spc="-1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42"/>
          <p:cNvGrpSpPr>
            <a:grpSpLocks/>
          </p:cNvGrpSpPr>
          <p:nvPr/>
        </p:nvGrpSpPr>
        <p:grpSpPr bwMode="auto">
          <a:xfrm>
            <a:off x="5773018" y="1409538"/>
            <a:ext cx="360362" cy="358775"/>
            <a:chOff x="-58563" y="966919"/>
            <a:chExt cx="360000" cy="360000"/>
          </a:xfrm>
        </p:grpSpPr>
        <p:sp>
          <p:nvSpPr>
            <p:cNvPr id="34" name="Oval 84"/>
            <p:cNvSpPr>
              <a:spLocks noChangeAspect="1" noChangeArrowheads="1"/>
            </p:cNvSpPr>
            <p:nvPr/>
          </p:nvSpPr>
          <p:spPr bwMode="auto">
            <a:xfrm>
              <a:off x="-58563" y="96691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rgbClr val="F6BB00"/>
                </a:gs>
                <a:gs pos="90000">
                  <a:srgbClr val="ED6601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defTabSz="912813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 Box 85"/>
            <p:cNvSpPr txBox="1">
              <a:spLocks noChangeArrowheads="1"/>
            </p:cNvSpPr>
            <p:nvPr/>
          </p:nvSpPr>
          <p:spPr bwMode="auto">
            <a:xfrm>
              <a:off x="-58563" y="993203"/>
              <a:ext cx="331455" cy="3074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50" dirty="0">
                  <a:ln w="11430"/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sp>
        <p:nvSpPr>
          <p:cNvPr id="36" name="AutoShape 81"/>
          <p:cNvSpPr>
            <a:spLocks noChangeArrowheads="1"/>
          </p:cNvSpPr>
          <p:nvPr/>
        </p:nvSpPr>
        <p:spPr bwMode="auto">
          <a:xfrm>
            <a:off x="9025264" y="1402979"/>
            <a:ext cx="2072146" cy="534219"/>
          </a:xfrm>
          <a:prstGeom prst="roundRect">
            <a:avLst>
              <a:gd name="adj" fmla="val 8789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ko-KR" altLang="en-US" b="1" spc="-1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모델의 주기성 분석</a:t>
            </a:r>
            <a:endParaRPr lang="zh-CN" altLang="en-US" b="1" spc="-1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7" name="组合 42"/>
          <p:cNvGrpSpPr>
            <a:grpSpLocks/>
          </p:cNvGrpSpPr>
          <p:nvPr/>
        </p:nvGrpSpPr>
        <p:grpSpPr bwMode="auto">
          <a:xfrm>
            <a:off x="8783559" y="1353006"/>
            <a:ext cx="379412" cy="358775"/>
            <a:chOff x="-77593" y="966919"/>
            <a:chExt cx="379030" cy="360000"/>
          </a:xfrm>
        </p:grpSpPr>
        <p:sp>
          <p:nvSpPr>
            <p:cNvPr id="38" name="Oval 84"/>
            <p:cNvSpPr>
              <a:spLocks noChangeAspect="1" noChangeArrowheads="1"/>
            </p:cNvSpPr>
            <p:nvPr/>
          </p:nvSpPr>
          <p:spPr bwMode="auto">
            <a:xfrm>
              <a:off x="-58563" y="96691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rgbClr val="F6BB00"/>
                </a:gs>
                <a:gs pos="90000">
                  <a:srgbClr val="ED6601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defTabSz="912813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 Box 85"/>
            <p:cNvSpPr txBox="1">
              <a:spLocks noChangeArrowheads="1"/>
            </p:cNvSpPr>
            <p:nvPr/>
          </p:nvSpPr>
          <p:spPr bwMode="auto">
            <a:xfrm>
              <a:off x="-77593" y="993203"/>
              <a:ext cx="331455" cy="3088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50" dirty="0">
                  <a:ln w="11430"/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sp>
        <p:nvSpPr>
          <p:cNvPr id="40" name="AutoShape 81"/>
          <p:cNvSpPr>
            <a:spLocks noChangeArrowheads="1"/>
          </p:cNvSpPr>
          <p:nvPr/>
        </p:nvSpPr>
        <p:spPr bwMode="auto">
          <a:xfrm>
            <a:off x="5987854" y="4502711"/>
            <a:ext cx="2072146" cy="534219"/>
          </a:xfrm>
          <a:prstGeom prst="roundRect">
            <a:avLst>
              <a:gd name="adj" fmla="val 8789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ko-KR" altLang="en-US" b="1" spc="-1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모델의 성능평가</a:t>
            </a:r>
            <a:endParaRPr lang="zh-CN" altLang="en-US" b="1" spc="-1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2"/>
          <p:cNvGrpSpPr>
            <a:grpSpLocks/>
          </p:cNvGrpSpPr>
          <p:nvPr/>
        </p:nvGrpSpPr>
        <p:grpSpPr bwMode="auto">
          <a:xfrm>
            <a:off x="5784249" y="4452738"/>
            <a:ext cx="360362" cy="358775"/>
            <a:chOff x="-58563" y="966919"/>
            <a:chExt cx="360000" cy="360000"/>
          </a:xfrm>
        </p:grpSpPr>
        <p:sp>
          <p:nvSpPr>
            <p:cNvPr id="42" name="Oval 84"/>
            <p:cNvSpPr>
              <a:spLocks noChangeAspect="1" noChangeArrowheads="1"/>
            </p:cNvSpPr>
            <p:nvPr/>
          </p:nvSpPr>
          <p:spPr bwMode="auto">
            <a:xfrm>
              <a:off x="-58563" y="96691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rgbClr val="F6BB00"/>
                </a:gs>
                <a:gs pos="90000">
                  <a:srgbClr val="ED6601"/>
                </a:gs>
              </a:gsLst>
              <a:lin ang="2700000" scaled="1"/>
              <a:tileRect/>
            </a:gradFill>
            <a:ln w="254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w="101600" prst="convex"/>
              <a:bevelB w="0" h="6350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defTabSz="912813" eaLnBrk="0" fontAlgn="ctr" hangingPunct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Text Box 85"/>
            <p:cNvSpPr txBox="1">
              <a:spLocks noChangeArrowheads="1"/>
            </p:cNvSpPr>
            <p:nvPr/>
          </p:nvSpPr>
          <p:spPr bwMode="auto">
            <a:xfrm>
              <a:off x="-58563" y="993203"/>
              <a:ext cx="331455" cy="3074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400" b="1" spc="50" dirty="0">
                  <a:ln w="11430"/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4BC68A-7E26-076A-8AD7-3D0C2D93A568}"/>
              </a:ext>
            </a:extLst>
          </p:cNvPr>
          <p:cNvSpPr/>
          <p:nvPr/>
        </p:nvSpPr>
        <p:spPr>
          <a:xfrm>
            <a:off x="-8704" y="3094287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242624-8046-45DD-AB46-0B91246B773C}"/>
              </a:ext>
            </a:extLst>
          </p:cNvPr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BDEBD2"/>
                </a:solidFill>
              </a:rPr>
              <a:t>05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r>
              <a:rPr lang="ko-KR" altLang="en-US" sz="145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06.  </a:t>
            </a:r>
            <a:r>
              <a:rPr lang="ko-KR" altLang="en-US" sz="1600" b="1" dirty="0"/>
              <a:t>핵심기술내역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96624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17940"/>
            <a:ext cx="9691689" cy="267912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B050"/>
                </a:solidFill>
              </a:rPr>
              <a:t>07. </a:t>
            </a:r>
            <a:r>
              <a:rPr lang="en-US" altLang="ko-KR" sz="3200" b="1" dirty="0"/>
              <a:t>Demo(</a:t>
            </a:r>
            <a:r>
              <a:rPr lang="ko-KR" altLang="en-US" sz="3200" b="1" dirty="0"/>
              <a:t>사이트 시연</a:t>
            </a:r>
            <a:r>
              <a:rPr lang="en-US" altLang="ko-KR" sz="3200" b="1" dirty="0"/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07.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/>
              <a:t>Demo(</a:t>
            </a:r>
            <a:r>
              <a:rPr lang="ko-KR" altLang="en-US" sz="1400" b="1" dirty="0"/>
              <a:t>사이트 시연</a:t>
            </a:r>
            <a:r>
              <a:rPr lang="en-US" altLang="ko-KR" sz="1400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446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4200" y="1029771"/>
            <a:ext cx="7534275" cy="53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6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887322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26566"/>
            <a:ext cx="9691689" cy="267912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B050"/>
                </a:solidFill>
              </a:rPr>
              <a:t>08. </a:t>
            </a:r>
            <a:r>
              <a:rPr lang="ko-KR" altLang="en-US" sz="3200" b="1" dirty="0"/>
              <a:t>향후과제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08.</a:t>
            </a:r>
            <a:r>
              <a:rPr lang="en-US" altLang="ko-KR" sz="1400" b="1" dirty="0">
                <a:solidFill>
                  <a:srgbClr val="BDEBD2"/>
                </a:solidFill>
              </a:rPr>
              <a:t> </a:t>
            </a:r>
            <a:r>
              <a:rPr lang="ko-KR" altLang="en-US" sz="1500" b="1" dirty="0"/>
              <a:t>향후 과제</a:t>
            </a:r>
            <a:endParaRPr lang="en-US" altLang="ko-KR" sz="15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23512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21960" y="3034785"/>
            <a:ext cx="2303545" cy="46514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微软雅黑" pitchFamily="34" charset="-122"/>
                <a:ea typeface="微软雅黑" pitchFamily="34" charset="-122"/>
              </a:rPr>
              <a:t>검색 알고리즘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169" y="3864015"/>
            <a:ext cx="1994126" cy="2367607"/>
          </a:xfrm>
          <a:prstGeom prst="roundRect">
            <a:avLst>
              <a:gd name="adj" fmla="val 3026"/>
            </a:avLst>
          </a:prstGeom>
          <a:solidFill>
            <a:srgbClr val="F79646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정확도 향상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100" kern="0" dirty="0">
                <a:solidFill>
                  <a:sysClr val="windowText" lastClr="000000"/>
                </a:solidFill>
                <a:latin typeface="+mj-ea"/>
                <a:ea typeface="+mj-ea"/>
              </a:rPr>
              <a:t>Feature</a:t>
            </a:r>
            <a:r>
              <a:rPr kumimoji="0" lang="ko-KR" altLang="en-US" sz="110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 </a:t>
            </a: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</a:rPr>
              <a:t>상세 설계</a:t>
            </a:r>
            <a:endParaRPr kumimoji="0" lang="en-US" altLang="zh-CN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noProof="0" dirty="0" err="1">
                <a:solidFill>
                  <a:sysClr val="windowText" lastClr="000000"/>
                </a:solidFill>
                <a:latin typeface="+mj-ea"/>
                <a:ea typeface="+mj-ea"/>
              </a:rPr>
              <a:t>하이퍼</a:t>
            </a:r>
            <a:r>
              <a:rPr lang="ko-KR" altLang="en-US" sz="1100" kern="0" noProof="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noProof="0" dirty="0" err="1">
                <a:solidFill>
                  <a:sysClr val="windowText" lastClr="000000"/>
                </a:solidFill>
                <a:latin typeface="+mj-ea"/>
                <a:ea typeface="+mj-ea"/>
              </a:rPr>
              <a:t>파라메터</a:t>
            </a:r>
            <a:r>
              <a:rPr lang="ko-KR" altLang="en-US" sz="1100" kern="0" noProof="0" dirty="0">
                <a:solidFill>
                  <a:sysClr val="windowText" lastClr="000000"/>
                </a:solidFill>
                <a:latin typeface="+mj-ea"/>
                <a:ea typeface="+mj-ea"/>
              </a:rPr>
              <a:t> </a:t>
            </a:r>
            <a:r>
              <a:rPr lang="ko-KR" altLang="en-US" sz="1100" kern="0" noProof="0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최적화</a:t>
            </a:r>
            <a:endParaRPr lang="en-US" altLang="ko-KR" sz="11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dirty="0" err="1" smtClean="0">
                <a:solidFill>
                  <a:sysClr val="windowText" lastClr="000000"/>
                </a:solidFill>
                <a:latin typeface="+mj-ea"/>
                <a:ea typeface="+mj-ea"/>
              </a:rPr>
              <a:t>시계열</a:t>
            </a:r>
            <a:r>
              <a:rPr lang="ko-KR" altLang="en-US" sz="1100" kern="0" dirty="0" smtClean="0">
                <a:solidFill>
                  <a:sysClr val="windowText" lastClr="000000"/>
                </a:solidFill>
                <a:latin typeface="+mj-ea"/>
                <a:ea typeface="+mj-ea"/>
              </a:rPr>
              <a:t> 분석 내용과 통합</a:t>
            </a:r>
            <a:endParaRPr lang="en-US" altLang="ko-KR" sz="100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+mj-ea"/>
              <a:ea typeface="+mj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+mj-ea"/>
              <a:ea typeface="+mj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j-ea"/>
                <a:ea typeface="+mj-ea"/>
              </a:rPr>
              <a:t>다중 검색 지원</a:t>
            </a:r>
            <a:endParaRPr lang="en-US" altLang="ko-KR" sz="11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+mj-ea"/>
              <a:ea typeface="+mj-ea"/>
            </a:endParaRPr>
          </a:p>
          <a:p>
            <a:pPr marL="228600" indent="-22860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+mj-ea"/>
                <a:ea typeface="+mj-ea"/>
              </a:rPr>
              <a:t>띄어쓰기 관련 </a:t>
            </a:r>
            <a:r>
              <a:rPr lang="ko-KR" altLang="en-US" sz="1100" kern="0" dirty="0" err="1">
                <a:solidFill>
                  <a:sysClr val="windowText" lastClr="000000"/>
                </a:solidFill>
                <a:latin typeface="+mj-ea"/>
                <a:ea typeface="+mj-ea"/>
              </a:rPr>
              <a:t>로직</a:t>
            </a:r>
            <a:endParaRPr lang="en-US" altLang="zh-CN" sz="110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矩形 42"/>
          <p:cNvSpPr/>
          <p:nvPr/>
        </p:nvSpPr>
        <p:spPr>
          <a:xfrm>
            <a:off x="2486096" y="3061610"/>
            <a:ext cx="406270" cy="455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63000"/>
                        <a:sat val="105000"/>
                      </a:srgbClr>
                    </a:gs>
                    <a:gs pos="90000">
                      <a:srgbClr val="4F81BD">
                        <a:shade val="50000"/>
                        <a:satMod val="100000"/>
                      </a:srgbClr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1</a:t>
            </a:r>
            <a:endParaRPr kumimoji="0" lang="zh-CN" altLang="en-US" sz="2000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63000"/>
                      <a:sat val="105000"/>
                    </a:srgbClr>
                  </a:gs>
                  <a:gs pos="90000">
                    <a:srgbClr val="4F81BD">
                      <a:shade val="50000"/>
                      <a:satMod val="100000"/>
                    </a:srgbClr>
                  </a:gs>
                </a:gsLst>
                <a:lin ang="5400000"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14734" y="3050571"/>
            <a:ext cx="2303545" cy="46514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微软雅黑" pitchFamily="34" charset="-122"/>
                <a:ea typeface="微软雅黑" pitchFamily="34" charset="-122"/>
              </a:rPr>
              <a:t>회원 관리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44"/>
          <p:cNvSpPr/>
          <p:nvPr/>
        </p:nvSpPr>
        <p:spPr>
          <a:xfrm>
            <a:off x="4820433" y="3052457"/>
            <a:ext cx="406270" cy="455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9BBB59">
                    <a:lumMod val="7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2</a:t>
            </a:r>
            <a:endParaRPr kumimoji="0" lang="zh-CN" altLang="en-US" sz="2000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9BBB59">
                  <a:lumMod val="7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7029" y="3042258"/>
            <a:ext cx="2303545" cy="46514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微软雅黑" pitchFamily="34" charset="-122"/>
                <a:ea typeface="微软雅黑" pitchFamily="34" charset="-122"/>
              </a:rPr>
              <a:t>초 대 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6"/>
          <p:cNvSpPr/>
          <p:nvPr/>
        </p:nvSpPr>
        <p:spPr>
          <a:xfrm>
            <a:off x="7239235" y="3052457"/>
            <a:ext cx="406270" cy="455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F79646">
                    <a:lumMod val="75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3</a:t>
            </a:r>
            <a:endParaRPr kumimoji="0" lang="zh-CN" altLang="en-US" sz="2000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F79646">
                  <a:lumMod val="75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42338" y="3051411"/>
            <a:ext cx="2303545" cy="46514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微软雅黑" pitchFamily="34" charset="-122"/>
                <a:ea typeface="微软雅黑" pitchFamily="34" charset="-122"/>
              </a:rPr>
              <a:t>기     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48"/>
          <p:cNvSpPr/>
          <p:nvPr/>
        </p:nvSpPr>
        <p:spPr>
          <a:xfrm>
            <a:off x="9489598" y="3069923"/>
            <a:ext cx="406270" cy="4554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 w="3175" cmpd="sng">
                  <a:solidFill>
                    <a:srgbClr val="4F81BD">
                      <a:tint val="3000"/>
                    </a:srgbClr>
                  </a:solidFill>
                  <a:prstDash val="solid"/>
                  <a:miter lim="800000"/>
                </a:ln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itchFamily="34" charset="0"/>
              </a:rPr>
              <a:t>4</a:t>
            </a:r>
            <a:endParaRPr kumimoji="0" lang="zh-CN" altLang="en-US" sz="2000" b="1" i="0" u="none" strike="noStrike" kern="0" cap="none" spc="0" normalizeH="0" baseline="0" noProof="0" dirty="0">
              <a:ln w="3175" cmpd="sng">
                <a:solidFill>
                  <a:srgbClr val="4F81BD">
                    <a:tint val="3000"/>
                  </a:srgbClr>
                </a:solidFill>
                <a:prstDash val="solid"/>
                <a:miter lim="800000"/>
              </a:ln>
              <a:solidFill>
                <a:srgbClr val="1F497D">
                  <a:lumMod val="60000"/>
                  <a:lumOff val="40000"/>
                </a:srgb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3791" y="3864015"/>
            <a:ext cx="2109307" cy="2367607"/>
          </a:xfrm>
          <a:prstGeom prst="roundRect">
            <a:avLst>
              <a:gd name="adj" fmla="val 3026"/>
            </a:avLst>
          </a:prstGeom>
          <a:solidFill>
            <a:sysClr val="window" lastClr="FFFFFF">
              <a:lumMod val="95000"/>
            </a:sys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0" dirty="0">
                <a:solidFill>
                  <a:sysClr val="windowText" lastClr="000000"/>
                </a:solidFill>
                <a:ea typeface="微软雅黑" pitchFamily="34" charset="-122"/>
              </a:rPr>
              <a:t>Oauth2 </a:t>
            </a:r>
            <a:r>
              <a:rPr lang="ko-KR" altLang="en-US" sz="1200" b="1" kern="0" dirty="0">
                <a:solidFill>
                  <a:sysClr val="windowText" lastClr="000000"/>
                </a:solidFill>
                <a:ea typeface="微软雅黑" pitchFamily="34" charset="-122"/>
              </a:rPr>
              <a:t>로그인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네이버 아이디 로그인</a:t>
            </a:r>
            <a:endParaRPr kumimoji="0" lang="en-US" altLang="zh-CN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구글 아이디 로그인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dirty="0">
                <a:solidFill>
                  <a:sysClr val="windowText" lastClr="000000"/>
                </a:solidFill>
                <a:latin typeface="+mn-ea"/>
              </a:rPr>
              <a:t>카카오 아이디 로그인</a:t>
            </a:r>
            <a:endParaRPr lang="en-US" altLang="ko-KR" sz="1100" kern="0" dirty="0">
              <a:solidFill>
                <a:sysClr val="windowText" lastClr="000000"/>
              </a:solidFill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微软雅黑" pitchFamily="34" charset="-122"/>
              </a:rPr>
              <a:t>회원 혜택 추가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微软雅黑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ea typeface="微软雅黑" pitchFamily="34" charset="-122"/>
              </a:rPr>
              <a:t>포인트 제도 도입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微软雅黑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微软雅黑" pitchFamily="34" charset="-122"/>
              </a:rPr>
              <a:t>회원 맞춤 장소 추천</a:t>
            </a:r>
            <a:endParaRPr kumimoji="0" lang="en-US" altLang="zh-CN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3460" y="3864015"/>
            <a:ext cx="2109307" cy="2367607"/>
          </a:xfrm>
          <a:prstGeom prst="roundRect">
            <a:avLst>
              <a:gd name="adj" fmla="val 3026"/>
            </a:avLst>
          </a:prstGeom>
          <a:solidFill>
            <a:srgbClr val="8064A2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초대장 발송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dirty="0">
                <a:solidFill>
                  <a:sysClr val="windowText" lastClr="000000"/>
                </a:solidFill>
                <a:ea typeface="微软雅黑" pitchFamily="34" charset="-122"/>
              </a:rPr>
              <a:t>메신저로 초대장 발송</a:t>
            </a:r>
            <a:endParaRPr kumimoji="0" lang="en-US" altLang="zh-CN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rPr>
              <a:t>이메일로 초대장 발송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1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+mn-ea"/>
              </a:rPr>
              <a:t>장소 변경 기능 추가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 kern="0" noProof="0" dirty="0">
                <a:solidFill>
                  <a:sysClr val="windowText" lastClr="000000">
                    <a:lumMod val="85000"/>
                    <a:lumOff val="15000"/>
                  </a:sysClr>
                </a:solidFill>
                <a:ea typeface="微软雅黑" pitchFamily="34" charset="-122"/>
              </a:rPr>
              <a:t>카테고리 별 장소 변경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微软雅黑" pitchFamily="34" charset="-122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37082" y="3864015"/>
            <a:ext cx="2109307" cy="2367607"/>
          </a:xfrm>
          <a:prstGeom prst="roundRect">
            <a:avLst>
              <a:gd name="adj" fmla="val 3026"/>
            </a:avLst>
          </a:prstGeom>
          <a:solidFill>
            <a:srgbClr val="1F497D">
              <a:lumMod val="20000"/>
              <a:lumOff val="80000"/>
            </a:srgbClr>
          </a:solidFill>
          <a:ln w="38100">
            <a:solidFill>
              <a:sysClr val="window" lastClr="FFFFFF">
                <a:lumMod val="95000"/>
              </a:sysClr>
            </a:solidFill>
          </a:ln>
        </p:spPr>
        <p:txBody>
          <a:bodyPr wrap="square" rtlCol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noProof="0" dirty="0">
                <a:solidFill>
                  <a:sysClr val="windowText" lastClr="000000"/>
                </a:solidFill>
                <a:latin typeface="+mn-ea"/>
              </a:rPr>
              <a:t>즉석 모임 기능 추가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즉석 모임 페이지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+mn-ea"/>
              </a:rPr>
              <a:t>추가</a:t>
            </a:r>
            <a:endParaRPr lang="en-US" altLang="ko-KR" sz="1200" kern="0" dirty="0">
              <a:solidFill>
                <a:sysClr val="windowText" lastClr="000000"/>
              </a:solidFill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0" dirty="0">
              <a:solidFill>
                <a:sysClr val="windowText" lastClr="000000"/>
              </a:solidFill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100" b="1" kern="0" noProof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NOSQL </a:t>
            </a:r>
            <a:r>
              <a:rPr lang="ko-KR" altLang="en-US" sz="1100" b="1" kern="0" noProof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도입</a:t>
            </a: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100" kern="0" noProof="0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REDIS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</a:rPr>
              <a:t>MONGO DB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2" name="椭圆 2"/>
          <p:cNvSpPr/>
          <p:nvPr/>
        </p:nvSpPr>
        <p:spPr>
          <a:xfrm>
            <a:off x="6522910" y="1313411"/>
            <a:ext cx="1151662" cy="1229393"/>
          </a:xfrm>
          <a:prstGeom prst="ellipse">
            <a:avLst/>
          </a:prstGeom>
          <a:noFill/>
          <a:ln w="25400" cap="flat" cmpd="sng" algn="ctr">
            <a:solidFill>
              <a:srgbClr val="7BE26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>
                <a:ln w="6350">
                  <a:solidFill>
                    <a:sysClr val="window" lastClr="FFFFFF">
                      <a:lumMod val="85000"/>
                    </a:sysClr>
                  </a:solidFill>
                </a:ln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향후</a:t>
            </a:r>
            <a:endParaRPr lang="en-US" altLang="ko-KR" sz="2000" b="1" kern="0" dirty="0">
              <a:ln w="6350">
                <a:solidFill>
                  <a:sysClr val="window" lastClr="FFFFFF">
                    <a:lumMod val="85000"/>
                  </a:sysClr>
                </a:solidFill>
              </a:ln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 w="6350">
                  <a:solidFill>
                    <a:sysClr val="window" lastClr="FFFFFF">
                      <a:lumMod val="85000"/>
                    </a:sysClr>
                  </a:solidFill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과제</a:t>
            </a:r>
            <a:endParaRPr kumimoji="0" lang="zh-CN" altLang="en-US" sz="2000" b="1" i="0" u="none" strike="noStrike" kern="0" cap="none" spc="0" normalizeH="0" baseline="0" noProof="0" dirty="0">
              <a:ln w="6350">
                <a:solidFill>
                  <a:sysClr val="window" lastClr="FFFFFF">
                    <a:lumMod val="85000"/>
                  </a:sys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3" name="直接连接符 53"/>
          <p:cNvCxnSpPr>
            <a:stCxn id="24" idx="6"/>
          </p:cNvCxnSpPr>
          <p:nvPr/>
        </p:nvCxnSpPr>
        <p:spPr>
          <a:xfrm flipV="1">
            <a:off x="3778027" y="2297053"/>
            <a:ext cx="2764346" cy="641207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4" name="流程图: 联系 54"/>
          <p:cNvSpPr/>
          <p:nvPr/>
        </p:nvSpPr>
        <p:spPr>
          <a:xfrm>
            <a:off x="3597185" y="2841736"/>
            <a:ext cx="180842" cy="193048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25" name="直接连接符 55"/>
          <p:cNvCxnSpPr>
            <a:stCxn id="26" idx="7"/>
          </p:cNvCxnSpPr>
          <p:nvPr/>
        </p:nvCxnSpPr>
        <p:spPr>
          <a:xfrm rot="5400000" flipH="1" flipV="1">
            <a:off x="6252100" y="2296511"/>
            <a:ext cx="274181" cy="7670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6" name="流程图: 联系 56"/>
          <p:cNvSpPr/>
          <p:nvPr/>
        </p:nvSpPr>
        <p:spPr>
          <a:xfrm>
            <a:off x="5851287" y="2788874"/>
            <a:ext cx="180842" cy="193048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27" name="直接连接符 57"/>
          <p:cNvCxnSpPr>
            <a:stCxn id="28" idx="6"/>
          </p:cNvCxnSpPr>
          <p:nvPr/>
        </p:nvCxnSpPr>
        <p:spPr>
          <a:xfrm flipH="1" flipV="1">
            <a:off x="7463822" y="2542964"/>
            <a:ext cx="871928" cy="342435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8" name="流程图: 联系 58"/>
          <p:cNvSpPr/>
          <p:nvPr/>
        </p:nvSpPr>
        <p:spPr>
          <a:xfrm>
            <a:off x="8154909" y="2788874"/>
            <a:ext cx="180842" cy="193048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cxnSp>
        <p:nvCxnSpPr>
          <p:cNvPr id="29" name="直接连接符 59"/>
          <p:cNvCxnSpPr>
            <a:stCxn id="30" idx="6"/>
          </p:cNvCxnSpPr>
          <p:nvPr/>
        </p:nvCxnSpPr>
        <p:spPr>
          <a:xfrm flipH="1" flipV="1">
            <a:off x="7694184" y="2297053"/>
            <a:ext cx="2945188" cy="588346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0" name="流程图: 联系 60"/>
          <p:cNvSpPr/>
          <p:nvPr/>
        </p:nvSpPr>
        <p:spPr>
          <a:xfrm>
            <a:off x="10458530" y="2788874"/>
            <a:ext cx="180842" cy="193048"/>
          </a:xfrm>
          <a:prstGeom prst="flowChartConnector">
            <a:avLst/>
          </a:prstGeom>
          <a:solidFill>
            <a:srgbClr val="92D050"/>
          </a:solidFill>
          <a:ln w="254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3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066" y="4352834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08415"/>
            <a:ext cx="9691689" cy="267912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B050"/>
                </a:solidFill>
              </a:rPr>
              <a:t>09. </a:t>
            </a:r>
            <a:r>
              <a:rPr lang="ko-KR" altLang="en-US" sz="3200" b="1" dirty="0"/>
              <a:t>맺음말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09.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/>
              <a:t>맺음말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4087" y="6419428"/>
            <a:ext cx="47636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3327418" y="25719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김진숙</a:t>
            </a:r>
            <a:endParaRPr lang="ko-KR" altLang="en-US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4547548" y="4793143"/>
            <a:ext cx="6573115" cy="1404350"/>
            <a:chOff x="933686" y="4048989"/>
            <a:chExt cx="6573115" cy="900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CE0A703-5D9F-4935-AA40-0705797AE390}"/>
                </a:ext>
              </a:extLst>
            </p:cNvPr>
            <p:cNvGrpSpPr/>
            <p:nvPr/>
          </p:nvGrpSpPr>
          <p:grpSpPr>
            <a:xfrm>
              <a:off x="933686" y="4048989"/>
              <a:ext cx="6573115" cy="900000"/>
              <a:chOff x="933685" y="1815665"/>
              <a:chExt cx="6573115" cy="972000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8EEADDF9-F578-40A8-9E9C-3B4864EF6EA2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" name="Pentagon 26">
                <a:extLst>
                  <a:ext uri="{FF2B5EF4-FFF2-40B4-BE49-F238E27FC236}">
                    <a16:creationId xmlns:a16="http://schemas.microsoft.com/office/drawing/2014/main" id="{42EC7EAD-D1CC-401B-BBCE-2A8BD9227F6B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7" name="Rectangle 34">
                <a:extLst>
                  <a:ext uri="{FF2B5EF4-FFF2-40B4-BE49-F238E27FC236}">
                    <a16:creationId xmlns:a16="http://schemas.microsoft.com/office/drawing/2014/main" id="{8422DF31-06AD-4EFA-8EB0-316B3CB3DD2F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8" name="Rectangle 38">
                <a:extLst>
                  <a:ext uri="{FF2B5EF4-FFF2-40B4-BE49-F238E27FC236}">
                    <a16:creationId xmlns:a16="http://schemas.microsoft.com/office/drawing/2014/main" id="{1952479D-66C3-4311-B484-9FDFF9355659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0F43E-3CCE-42C6-A407-53618E17E438}"/>
                </a:ext>
              </a:extLst>
            </p:cNvPr>
            <p:cNvSpPr txBox="1"/>
            <p:nvPr/>
          </p:nvSpPr>
          <p:spPr>
            <a:xfrm>
              <a:off x="1284057" y="4252769"/>
              <a:ext cx="748249" cy="49244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574663" y="3008818"/>
            <a:ext cx="6573115" cy="1350943"/>
            <a:chOff x="933686" y="2945146"/>
            <a:chExt cx="6573115" cy="9000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1498A4D-5983-42A6-999D-A98DD768288E}"/>
                </a:ext>
              </a:extLst>
            </p:cNvPr>
            <p:cNvGrpSpPr/>
            <p:nvPr/>
          </p:nvGrpSpPr>
          <p:grpSpPr>
            <a:xfrm>
              <a:off x="933686" y="2945146"/>
              <a:ext cx="6573115" cy="900000"/>
              <a:chOff x="933685" y="1815665"/>
              <a:chExt cx="6573115" cy="972000"/>
            </a:xfrm>
          </p:grpSpPr>
          <p:sp>
            <p:nvSpPr>
              <p:cNvPr id="23" name="Rectangle 2">
                <a:extLst>
                  <a:ext uri="{FF2B5EF4-FFF2-40B4-BE49-F238E27FC236}">
                    <a16:creationId xmlns:a16="http://schemas.microsoft.com/office/drawing/2014/main" id="{EC3DADD0-D4DE-409E-9ADE-8AB279521FC0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Pentagon 26">
                <a:extLst>
                  <a:ext uri="{FF2B5EF4-FFF2-40B4-BE49-F238E27FC236}">
                    <a16:creationId xmlns:a16="http://schemas.microsoft.com/office/drawing/2014/main" id="{2A7700CF-83A9-44E9-B90C-155A35D31A37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4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Rectangle 34">
                <a:extLst>
                  <a:ext uri="{FF2B5EF4-FFF2-40B4-BE49-F238E27FC236}">
                    <a16:creationId xmlns:a16="http://schemas.microsoft.com/office/drawing/2014/main" id="{DA5D79F4-0BC5-4BE3-A93B-D90176E2EB3D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Rectangle 38">
                <a:extLst>
                  <a:ext uri="{FF2B5EF4-FFF2-40B4-BE49-F238E27FC236}">
                    <a16:creationId xmlns:a16="http://schemas.microsoft.com/office/drawing/2014/main" id="{21771FB4-5F36-49C4-87A2-FAD0574BAAAE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10C975-588E-4B70-958F-5E4B2168676C}"/>
                </a:ext>
              </a:extLst>
            </p:cNvPr>
            <p:cNvSpPr txBox="1"/>
            <p:nvPr/>
          </p:nvSpPr>
          <p:spPr>
            <a:xfrm>
              <a:off x="1267109" y="3148927"/>
              <a:ext cx="748249" cy="49244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56D76A24-5395-42EC-9AE2-2437C9212563}"/>
                </a:ext>
              </a:extLst>
            </p:cNvPr>
            <p:cNvSpPr txBox="1"/>
            <p:nvPr/>
          </p:nvSpPr>
          <p:spPr bwMode="auto">
            <a:xfrm>
              <a:off x="2582979" y="3069227"/>
              <a:ext cx="4826482" cy="63562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 smtClean="0">
                  <a:latin typeface="+mn-ea"/>
                </a:rPr>
                <a:t>주로 </a:t>
              </a:r>
              <a:r>
                <a:rPr lang="ko-KR" altLang="en-US" sz="1400" dirty="0" err="1" smtClean="0">
                  <a:latin typeface="+mn-ea"/>
                </a:rPr>
                <a:t>백엔드</a:t>
              </a:r>
              <a:r>
                <a:rPr lang="ko-KR" altLang="en-US" sz="1400" dirty="0" smtClean="0">
                  <a:latin typeface="+mn-ea"/>
                </a:rPr>
                <a:t> 개발을 담당하게 되었는데 키워드 처리 </a:t>
              </a:r>
              <a:r>
                <a:rPr lang="ko-KR" altLang="en-US" sz="1400" dirty="0" err="1" smtClean="0">
                  <a:latin typeface="+mn-ea"/>
                </a:rPr>
                <a:t>로직과</a:t>
              </a:r>
              <a:r>
                <a:rPr lang="ko-KR" altLang="en-US" sz="1400" dirty="0" smtClean="0">
                  <a:latin typeface="+mn-ea"/>
                </a:rPr>
                <a:t> 팀원이 개발한 </a:t>
              </a:r>
              <a:r>
                <a:rPr lang="ko-KR" altLang="en-US" sz="1400" dirty="0" err="1" smtClean="0">
                  <a:latin typeface="+mn-ea"/>
                </a:rPr>
                <a:t>파이썬</a:t>
              </a:r>
              <a:r>
                <a:rPr lang="ko-KR" altLang="en-US" sz="1400" dirty="0" smtClean="0">
                  <a:latin typeface="+mn-ea"/>
                </a:rPr>
                <a:t> 추천 알고리즘 모듈을 스프링과 연결하는 </a:t>
              </a:r>
              <a:r>
                <a:rPr lang="ko-KR" altLang="en-US" sz="1400" dirty="0" err="1" smtClean="0">
                  <a:latin typeface="+mn-ea"/>
                </a:rPr>
                <a:t>로직</a:t>
              </a:r>
              <a:r>
                <a:rPr lang="ko-KR" altLang="en-US" sz="1400" dirty="0" smtClean="0">
                  <a:latin typeface="+mn-ea"/>
                </a:rPr>
                <a:t> 등을 고민하고 팀원들과 협의하며 구현하는 과정이 매우 유익했습니다</a:t>
              </a:r>
              <a:r>
                <a:rPr lang="en-US" altLang="ko-KR" sz="1400" dirty="0" smtClean="0">
                  <a:latin typeface="+mn-ea"/>
                </a:rPr>
                <a:t>. 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574663" y="1187856"/>
            <a:ext cx="6573115" cy="1433041"/>
            <a:chOff x="933686" y="1841303"/>
            <a:chExt cx="6573115" cy="90000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944EACF-BE24-43EF-96B8-21D19EF2641D}"/>
                </a:ext>
              </a:extLst>
            </p:cNvPr>
            <p:cNvGrpSpPr/>
            <p:nvPr/>
          </p:nvGrpSpPr>
          <p:grpSpPr>
            <a:xfrm>
              <a:off x="933686" y="1841303"/>
              <a:ext cx="6573115" cy="900000"/>
              <a:chOff x="933685" y="1815665"/>
              <a:chExt cx="6573115" cy="972000"/>
            </a:xfrm>
          </p:grpSpPr>
          <p:sp>
            <p:nvSpPr>
              <p:cNvPr id="31" name="Rectangle 2">
                <a:extLst>
                  <a:ext uri="{FF2B5EF4-FFF2-40B4-BE49-F238E27FC236}">
                    <a16:creationId xmlns:a16="http://schemas.microsoft.com/office/drawing/2014/main" id="{CE45BDEA-F83F-4069-B767-55E5751CCD90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2" name="Pentagon 26">
                <a:extLst>
                  <a:ext uri="{FF2B5EF4-FFF2-40B4-BE49-F238E27FC236}">
                    <a16:creationId xmlns:a16="http://schemas.microsoft.com/office/drawing/2014/main" id="{0EAA3288-6A11-49D3-B5A9-7CE228B952DC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3" name="Rectangle 34">
                <a:extLst>
                  <a:ext uri="{FF2B5EF4-FFF2-40B4-BE49-F238E27FC236}">
                    <a16:creationId xmlns:a16="http://schemas.microsoft.com/office/drawing/2014/main" id="{786DFD37-404B-4EB1-9BC7-3FA578CC7901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Rectangle 38">
                <a:extLst>
                  <a:ext uri="{FF2B5EF4-FFF2-40B4-BE49-F238E27FC236}">
                    <a16:creationId xmlns:a16="http://schemas.microsoft.com/office/drawing/2014/main" id="{1661221A-4FAA-4D1A-83EB-FA77FBB6970E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DE261D-5041-411B-B849-4145DE0844CA}"/>
                </a:ext>
              </a:extLst>
            </p:cNvPr>
            <p:cNvSpPr txBox="1"/>
            <p:nvPr/>
          </p:nvSpPr>
          <p:spPr>
            <a:xfrm>
              <a:off x="1258802" y="2045083"/>
              <a:ext cx="748249" cy="49244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F376BC28-C311-4B19-B951-2B87C9CA525A}"/>
                </a:ext>
              </a:extLst>
            </p:cNvPr>
            <p:cNvSpPr txBox="1"/>
            <p:nvPr/>
          </p:nvSpPr>
          <p:spPr bwMode="auto">
            <a:xfrm>
              <a:off x="2515188" y="1926379"/>
              <a:ext cx="4902899" cy="69586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다양한 색깔을 가진 사람들을 만나 같은 목표를 향해 서로의 부족한 부분을 채워주며 노력하는 모습을 보며 많은 것을 배웠습니다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. </a:t>
              </a: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앞으로도 그랬던 것처럼 꾸준히 열정을 가지고 소임을 다한다면</a:t>
              </a:r>
            </a:p>
            <a:p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멋진 빅데이터 및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백엔드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 전문가로 성장할 것을 믿어 의심치 않습니다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.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마지막 프로젝트를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함께했던 충기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선남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성보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하은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동현 </a:t>
              </a:r>
              <a:r>
                <a:rPr lang="ko-KR" altLang="en-US" sz="1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대박나길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 바라며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,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언제나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건강하고 행복하길 바랍니다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Arial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7253" y="1159881"/>
            <a:ext cx="1182316" cy="1461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253" y="2988211"/>
            <a:ext cx="1178721" cy="1471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TextBox 36"/>
          <p:cNvSpPr txBox="1"/>
          <p:nvPr/>
        </p:nvSpPr>
        <p:spPr>
          <a:xfrm>
            <a:off x="3293939" y="4422536"/>
            <a:ext cx="91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김충기</a:t>
            </a:r>
            <a:endParaRPr lang="ko-KR" altLang="en-US" b="1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94304" y="4766003"/>
            <a:ext cx="1161638" cy="1431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TextBox 12">
            <a:extLst>
              <a:ext uri="{FF2B5EF4-FFF2-40B4-BE49-F238E27FC236}">
                <a16:creationId xmlns:a16="http://schemas.microsoft.com/office/drawing/2014/main" id="{DE9A3502-AF76-4784-97A4-8585D2E3B23C}"/>
              </a:ext>
            </a:extLst>
          </p:cNvPr>
          <p:cNvSpPr txBox="1"/>
          <p:nvPr/>
        </p:nvSpPr>
        <p:spPr bwMode="auto">
          <a:xfrm>
            <a:off x="6247393" y="5106774"/>
            <a:ext cx="4699528" cy="95410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>
                <a:latin typeface="+mn-ea"/>
              </a:rPr>
              <a:t>프로젝트를 진행하면서 팀원들과 소통하는 프로세스를 거치며 발전했고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팀원들을 통해 협업에 대한 </a:t>
            </a:r>
            <a:r>
              <a:rPr lang="ko-KR" altLang="en-US" sz="1400" dirty="0" err="1" smtClean="0">
                <a:latin typeface="+mn-ea"/>
              </a:rPr>
              <a:t>인사이트를</a:t>
            </a:r>
            <a:r>
              <a:rPr lang="ko-KR" altLang="en-US" sz="1400" dirty="0" smtClean="0">
                <a:latin typeface="+mn-ea"/>
              </a:rPr>
              <a:t> 얻었습니다</a:t>
            </a:r>
            <a:r>
              <a:rPr lang="en-US" altLang="ko-KR" sz="1400" dirty="0" smtClean="0">
                <a:latin typeface="+mn-ea"/>
              </a:rPr>
              <a:t>. </a:t>
            </a:r>
            <a:r>
              <a:rPr lang="ko-KR" altLang="en-US" sz="1400" dirty="0" smtClean="0">
                <a:latin typeface="+mn-ea"/>
              </a:rPr>
              <a:t>배운 내용을 실행에 옮기고 프로그램을 만들면서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다양한 문제점을 해결해나가는 경험을 했습니다</a:t>
            </a:r>
            <a:r>
              <a:rPr lang="en-US" altLang="ko-KR" sz="1400" dirty="0" smtClean="0">
                <a:latin typeface="+mn-ea"/>
              </a:rPr>
              <a:t>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327418" y="6197088"/>
            <a:ext cx="91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심성보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33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066" y="4352834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08415"/>
            <a:ext cx="9691689" cy="267912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B050"/>
                </a:solidFill>
              </a:rPr>
              <a:t>09. </a:t>
            </a:r>
            <a:r>
              <a:rPr lang="ko-KR" altLang="en-US" sz="3200" b="1" dirty="0"/>
              <a:t>맺음말</a:t>
            </a:r>
            <a:endParaRPr lang="en-US" altLang="ko-KR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08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09.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/>
              <a:t>맺음말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14087" y="6419428"/>
            <a:ext cx="47636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3314214" y="43528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이하은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B36451-58DE-E428-E1DA-D2309FB2D62B}"/>
              </a:ext>
            </a:extLst>
          </p:cNvPr>
          <p:cNvSpPr txBox="1"/>
          <p:nvPr/>
        </p:nvSpPr>
        <p:spPr>
          <a:xfrm>
            <a:off x="3284692" y="25272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/>
              <a:t>최선남</a:t>
            </a:r>
            <a:endParaRPr lang="ko-KR" altLang="en-US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4504821" y="4748422"/>
            <a:ext cx="6573115" cy="1404350"/>
            <a:chOff x="933686" y="4048989"/>
            <a:chExt cx="6573115" cy="9000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CE0A703-5D9F-4935-AA40-0705797AE390}"/>
                </a:ext>
              </a:extLst>
            </p:cNvPr>
            <p:cNvGrpSpPr/>
            <p:nvPr/>
          </p:nvGrpSpPr>
          <p:grpSpPr>
            <a:xfrm>
              <a:off x="933686" y="4048989"/>
              <a:ext cx="6573115" cy="900000"/>
              <a:chOff x="933685" y="1815665"/>
              <a:chExt cx="6573115" cy="972000"/>
            </a:xfrm>
          </p:grpSpPr>
          <p:sp>
            <p:nvSpPr>
              <p:cNvPr id="45" name="Rectangle 2">
                <a:extLst>
                  <a:ext uri="{FF2B5EF4-FFF2-40B4-BE49-F238E27FC236}">
                    <a16:creationId xmlns:a16="http://schemas.microsoft.com/office/drawing/2014/main" id="{8EEADDF9-F578-40A8-9E9C-3B4864EF6EA2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6" name="Pentagon 26">
                <a:extLst>
                  <a:ext uri="{FF2B5EF4-FFF2-40B4-BE49-F238E27FC236}">
                    <a16:creationId xmlns:a16="http://schemas.microsoft.com/office/drawing/2014/main" id="{42EC7EAD-D1CC-401B-BBCE-2A8BD9227F6B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3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8422DF31-06AD-4EFA-8EB0-316B3CB3DD2F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8" name="Rectangle 38">
                <a:extLst>
                  <a:ext uri="{FF2B5EF4-FFF2-40B4-BE49-F238E27FC236}">
                    <a16:creationId xmlns:a16="http://schemas.microsoft.com/office/drawing/2014/main" id="{1952479D-66C3-4311-B484-9FDFF9355659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A0F43E-3CCE-42C6-A407-53618E17E438}"/>
                </a:ext>
              </a:extLst>
            </p:cNvPr>
            <p:cNvSpPr txBox="1"/>
            <p:nvPr/>
          </p:nvSpPr>
          <p:spPr>
            <a:xfrm>
              <a:off x="1284057" y="4341196"/>
              <a:ext cx="748249" cy="315590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en-US" altLang="ko-KR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12">
              <a:extLst>
                <a:ext uri="{FF2B5EF4-FFF2-40B4-BE49-F238E27FC236}">
                  <a16:creationId xmlns:a16="http://schemas.microsoft.com/office/drawing/2014/main" id="{DE9A3502-AF76-4784-97A4-8585D2E3B23C}"/>
                </a:ext>
              </a:extLst>
            </p:cNvPr>
            <p:cNvSpPr txBox="1"/>
            <p:nvPr/>
          </p:nvSpPr>
          <p:spPr bwMode="auto">
            <a:xfrm>
              <a:off x="2630086" y="4276557"/>
              <a:ext cx="4614647" cy="47338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+mn-ea"/>
                </a:rPr>
                <a:t>지금까지 배운 기술들을 통합해 볼 수 있는 좋은 기회였고</a:t>
              </a:r>
              <a:r>
                <a:rPr lang="en-US" altLang="ko-KR" sz="1400" dirty="0">
                  <a:latin typeface="+mn-ea"/>
                </a:rPr>
                <a:t>, </a:t>
              </a:r>
              <a:r>
                <a:rPr lang="ko-KR" altLang="en-US" sz="1400" dirty="0">
                  <a:latin typeface="+mn-ea"/>
                </a:rPr>
                <a:t>팀원들과 협력하면서 함께 성장하는 것이 느껴져 값진 시간이었습니다</a:t>
              </a:r>
              <a:r>
                <a:rPr lang="en-US" altLang="ko-KR" sz="1400" dirty="0">
                  <a:latin typeface="+mn-ea"/>
                </a:rPr>
                <a:t>.</a:t>
              </a:r>
              <a:endParaRPr lang="ko-KR" altLang="en-US" sz="1400" dirty="0">
                <a:latin typeface="+mn-ea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4531936" y="2964096"/>
            <a:ext cx="6573115" cy="1350943"/>
            <a:chOff x="933686" y="2945146"/>
            <a:chExt cx="6573115" cy="90000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A1498A4D-5983-42A6-999D-A98DD768288E}"/>
                </a:ext>
              </a:extLst>
            </p:cNvPr>
            <p:cNvGrpSpPr/>
            <p:nvPr/>
          </p:nvGrpSpPr>
          <p:grpSpPr>
            <a:xfrm>
              <a:off x="933686" y="2945146"/>
              <a:ext cx="6573115" cy="900000"/>
              <a:chOff x="933685" y="1815665"/>
              <a:chExt cx="6573115" cy="972000"/>
            </a:xfrm>
          </p:grpSpPr>
          <p:sp>
            <p:nvSpPr>
              <p:cNvPr id="53" name="Rectangle 2">
                <a:extLst>
                  <a:ext uri="{FF2B5EF4-FFF2-40B4-BE49-F238E27FC236}">
                    <a16:creationId xmlns:a16="http://schemas.microsoft.com/office/drawing/2014/main" id="{EC3DADD0-D4DE-409E-9ADE-8AB279521FC0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4" name="Pentagon 26">
                <a:extLst>
                  <a:ext uri="{FF2B5EF4-FFF2-40B4-BE49-F238E27FC236}">
                    <a16:creationId xmlns:a16="http://schemas.microsoft.com/office/drawing/2014/main" id="{2A7700CF-83A9-44E9-B90C-155A35D31A37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4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5" name="Rectangle 34">
                <a:extLst>
                  <a:ext uri="{FF2B5EF4-FFF2-40B4-BE49-F238E27FC236}">
                    <a16:creationId xmlns:a16="http://schemas.microsoft.com/office/drawing/2014/main" id="{DA5D79F4-0BC5-4BE3-A93B-D90176E2EB3D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6" name="Rectangle 38">
                <a:extLst>
                  <a:ext uri="{FF2B5EF4-FFF2-40B4-BE49-F238E27FC236}">
                    <a16:creationId xmlns:a16="http://schemas.microsoft.com/office/drawing/2014/main" id="{21771FB4-5F36-49C4-87A2-FAD0574BAAAE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810C975-588E-4B70-958F-5E4B2168676C}"/>
                </a:ext>
              </a:extLst>
            </p:cNvPr>
            <p:cNvSpPr txBox="1"/>
            <p:nvPr/>
          </p:nvSpPr>
          <p:spPr>
            <a:xfrm>
              <a:off x="1267109" y="3231116"/>
              <a:ext cx="748249" cy="32806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en-US" altLang="ko-KR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6D76A24-5395-42EC-9AE2-2437C9212563}"/>
                </a:ext>
              </a:extLst>
            </p:cNvPr>
            <p:cNvSpPr txBox="1"/>
            <p:nvPr/>
          </p:nvSpPr>
          <p:spPr bwMode="auto">
            <a:xfrm>
              <a:off x="2591605" y="3163535"/>
              <a:ext cx="4888081" cy="46134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300" dirty="0" smtClean="0">
                  <a:latin typeface="+mn-ea"/>
                </a:rPr>
                <a:t>훌륭한 </a:t>
              </a:r>
              <a:r>
                <a:rPr lang="ko-KR" altLang="en-US" sz="1300" dirty="0">
                  <a:latin typeface="+mn-ea"/>
                </a:rPr>
                <a:t>팀원들 덕분에 팀 </a:t>
              </a:r>
              <a:r>
                <a:rPr lang="ko-KR" altLang="en-US" sz="1300" dirty="0" err="1">
                  <a:latin typeface="+mn-ea"/>
                </a:rPr>
                <a:t>프로젝트할</a:t>
              </a:r>
              <a:r>
                <a:rPr lang="ko-KR" altLang="en-US" sz="1300" dirty="0">
                  <a:latin typeface="+mn-ea"/>
                </a:rPr>
                <a:t> 때 필요한 덕목들에 대해 실전으로 많이 배웠습니다</a:t>
              </a:r>
              <a:r>
                <a:rPr lang="en-US" altLang="ko-KR" sz="1300" dirty="0">
                  <a:latin typeface="+mn-ea"/>
                </a:rPr>
                <a:t>.</a:t>
              </a:r>
              <a:r>
                <a:rPr lang="ko-KR" altLang="en-US" sz="1300" dirty="0">
                  <a:latin typeface="+mn-ea"/>
                </a:rPr>
                <a:t>  이론으로 배웠던걸 직접 하려고 하니 어려웠지만 배움을 얻어갈 수 있었던 경험이었습니다</a:t>
              </a:r>
              <a:r>
                <a:rPr lang="en-US" altLang="ko-KR" sz="1300" dirty="0">
                  <a:latin typeface="+mn-ea"/>
                </a:rPr>
                <a:t>. </a:t>
              </a:r>
              <a:endParaRPr lang="ko-KR" altLang="en-US" sz="1300" dirty="0"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531936" y="1143132"/>
            <a:ext cx="6573115" cy="1433040"/>
            <a:chOff x="933686" y="1841303"/>
            <a:chExt cx="6573115" cy="9000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944EACF-BE24-43EF-96B8-21D19EF2641D}"/>
                </a:ext>
              </a:extLst>
            </p:cNvPr>
            <p:cNvGrpSpPr/>
            <p:nvPr/>
          </p:nvGrpSpPr>
          <p:grpSpPr>
            <a:xfrm>
              <a:off x="933686" y="1841303"/>
              <a:ext cx="6573115" cy="900000"/>
              <a:chOff x="933685" y="1815665"/>
              <a:chExt cx="6573115" cy="972000"/>
            </a:xfrm>
          </p:grpSpPr>
          <p:sp>
            <p:nvSpPr>
              <p:cNvPr id="61" name="Rectangle 2">
                <a:extLst>
                  <a:ext uri="{FF2B5EF4-FFF2-40B4-BE49-F238E27FC236}">
                    <a16:creationId xmlns:a16="http://schemas.microsoft.com/office/drawing/2014/main" id="{CE45BDEA-F83F-4069-B767-55E5751CCD90}"/>
                  </a:ext>
                </a:extLst>
              </p:cNvPr>
              <p:cNvSpPr/>
              <p:nvPr/>
            </p:nvSpPr>
            <p:spPr>
              <a:xfrm>
                <a:off x="2291056" y="1815665"/>
                <a:ext cx="5215744" cy="972000"/>
              </a:xfrm>
              <a:custGeom>
                <a:avLst/>
                <a:gdLst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396000 w 6460280"/>
                  <a:gd name="connsiteY4" fmla="*/ 39600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35550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54427 w 6460280"/>
                  <a:gd name="connsiteY4" fmla="*/ 405313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41462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402209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3303 w 6460280"/>
                  <a:gd name="connsiteY4" fmla="*/ 386687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3865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402210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2896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78022 w 6460280"/>
                  <a:gd name="connsiteY4" fmla="*/ 396001 h 792000"/>
                  <a:gd name="connsiteX5" fmla="*/ 0 w 6460280"/>
                  <a:gd name="connsiteY5" fmla="*/ 0 h 792000"/>
                  <a:gd name="connsiteX0" fmla="*/ 0 w 6460280"/>
                  <a:gd name="connsiteY0" fmla="*/ 0 h 792000"/>
                  <a:gd name="connsiteX1" fmla="*/ 6460280 w 6460280"/>
                  <a:gd name="connsiteY1" fmla="*/ 0 h 792000"/>
                  <a:gd name="connsiteX2" fmla="*/ 6460280 w 6460280"/>
                  <a:gd name="connsiteY2" fmla="*/ 792000 h 792000"/>
                  <a:gd name="connsiteX3" fmla="*/ 0 w 6460280"/>
                  <a:gd name="connsiteY3" fmla="*/ 792000 h 792000"/>
                  <a:gd name="connsiteX4" fmla="*/ 268584 w 6460280"/>
                  <a:gd name="connsiteY4" fmla="*/ 396001 h 792000"/>
                  <a:gd name="connsiteX5" fmla="*/ 0 w 6460280"/>
                  <a:gd name="connsiteY5" fmla="*/ 0 h 79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0280" h="792000">
                    <a:moveTo>
                      <a:pt x="0" y="0"/>
                    </a:moveTo>
                    <a:lnTo>
                      <a:pt x="6460280" y="0"/>
                    </a:lnTo>
                    <a:lnTo>
                      <a:pt x="6460280" y="792000"/>
                    </a:lnTo>
                    <a:lnTo>
                      <a:pt x="0" y="792000"/>
                    </a:lnTo>
                    <a:lnTo>
                      <a:pt x="268584" y="3960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2" name="Pentagon 26">
                <a:extLst>
                  <a:ext uri="{FF2B5EF4-FFF2-40B4-BE49-F238E27FC236}">
                    <a16:creationId xmlns:a16="http://schemas.microsoft.com/office/drawing/2014/main" id="{0EAA3288-6A11-49D3-B5A9-7CE228B952DC}"/>
                  </a:ext>
                </a:extLst>
              </p:cNvPr>
              <p:cNvSpPr/>
              <p:nvPr/>
            </p:nvSpPr>
            <p:spPr>
              <a:xfrm>
                <a:off x="933685" y="1815665"/>
                <a:ext cx="1441222" cy="972000"/>
              </a:xfrm>
              <a:prstGeom prst="homePlate">
                <a:avLst>
                  <a:gd name="adj" fmla="val 22388"/>
                </a:avLst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86DFD37-404B-4EB1-9BC7-3FA578CC7901}"/>
                  </a:ext>
                </a:extLst>
              </p:cNvPr>
              <p:cNvSpPr/>
              <p:nvPr/>
            </p:nvSpPr>
            <p:spPr>
              <a:xfrm>
                <a:off x="991160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4" name="Rectangle 38">
                <a:extLst>
                  <a:ext uri="{FF2B5EF4-FFF2-40B4-BE49-F238E27FC236}">
                    <a16:creationId xmlns:a16="http://schemas.microsoft.com/office/drawing/2014/main" id="{1661221A-4FAA-4D1A-83EB-FA77FBB6970E}"/>
                  </a:ext>
                </a:extLst>
              </p:cNvPr>
              <p:cNvSpPr/>
              <p:nvPr/>
            </p:nvSpPr>
            <p:spPr>
              <a:xfrm>
                <a:off x="1114936" y="1815665"/>
                <a:ext cx="18000" cy="972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8DE261D-5041-411B-B849-4145DE0844CA}"/>
                </a:ext>
              </a:extLst>
            </p:cNvPr>
            <p:cNvSpPr txBox="1"/>
            <p:nvPr/>
          </p:nvSpPr>
          <p:spPr>
            <a:xfrm>
              <a:off x="1258802" y="2136669"/>
              <a:ext cx="748249" cy="30927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en-US" altLang="ko-KR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F376BC28-C311-4B19-B951-2B87C9CA525A}"/>
                </a:ext>
              </a:extLst>
            </p:cNvPr>
            <p:cNvSpPr txBox="1"/>
            <p:nvPr/>
          </p:nvSpPr>
          <p:spPr bwMode="auto">
            <a:xfrm>
              <a:off x="2591605" y="2136669"/>
              <a:ext cx="4614647" cy="32860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dirty="0">
                  <a:latin typeface="+mn-ea"/>
                </a:rPr>
                <a:t>프로젝트를 통해 </a:t>
              </a:r>
              <a:r>
                <a:rPr lang="en-US" altLang="ko-KR" sz="1400" dirty="0">
                  <a:latin typeface="+mn-ea"/>
                </a:rPr>
                <a:t>TF-IDF</a:t>
              </a:r>
              <a:r>
                <a:rPr lang="ko-KR" altLang="en-US" sz="1400" dirty="0">
                  <a:latin typeface="+mn-ea"/>
                </a:rPr>
                <a:t>와 코사인 </a:t>
              </a:r>
              <a:r>
                <a:rPr lang="ko-KR" altLang="en-US" sz="1400" dirty="0" err="1">
                  <a:latin typeface="+mn-ea"/>
                </a:rPr>
                <a:t>유사도를</a:t>
              </a:r>
              <a:r>
                <a:rPr lang="ko-KR" altLang="en-US" sz="1400" dirty="0">
                  <a:latin typeface="+mn-ea"/>
                </a:rPr>
                <a:t> 활용한 추천 알고리즘을 </a:t>
              </a:r>
              <a:r>
                <a:rPr lang="ko-KR" altLang="en-US" sz="1400" dirty="0" smtClean="0">
                  <a:latin typeface="+mn-ea"/>
                </a:rPr>
                <a:t>적용했고</a:t>
              </a:r>
              <a:r>
                <a:rPr lang="en-US" altLang="ko-KR" sz="1400" dirty="0" smtClean="0">
                  <a:latin typeface="+mn-ea"/>
                </a:rPr>
                <a:t>, </a:t>
              </a:r>
              <a:r>
                <a:rPr lang="ko-KR" altLang="en-US" sz="1400" dirty="0">
                  <a:latin typeface="+mn-ea"/>
                </a:rPr>
                <a:t>유용한 경험이었습니다</a:t>
              </a:r>
              <a:r>
                <a:rPr lang="en-US" altLang="ko-KR" sz="1400" dirty="0">
                  <a:latin typeface="+mn-ea"/>
                </a:rPr>
                <a:t>.</a:t>
              </a:r>
              <a:endParaRPr lang="ko-KR" altLang="en-US" sz="1400" dirty="0">
                <a:latin typeface="+mn-ea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662" y="1143132"/>
            <a:ext cx="990268" cy="1384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4128" y="2964096"/>
            <a:ext cx="1081197" cy="1351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808" y="4719716"/>
            <a:ext cx="1089835" cy="1433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8" name="TextBox 67"/>
          <p:cNvSpPr txBox="1"/>
          <p:nvPr/>
        </p:nvSpPr>
        <p:spPr>
          <a:xfrm>
            <a:off x="3243717" y="6199417"/>
            <a:ext cx="91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조동현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317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4781454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3" y="128848"/>
            <a:ext cx="9691689" cy="267912"/>
          </a:xfrm>
        </p:spPr>
        <p:txBody>
          <a:bodyPr lIns="180000" tIns="288000" rIns="144000" bIns="21600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3200" b="1" dirty="0">
                <a:solidFill>
                  <a:srgbClr val="00B050"/>
                </a:solidFill>
              </a:rPr>
              <a:t>10. </a:t>
            </a:r>
            <a:r>
              <a:rPr lang="en-US" altLang="ko-KR" sz="3200" b="1" dirty="0"/>
              <a:t>Q&amp;A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r>
              <a:rPr lang="en-US" altLang="ko-KR" sz="1600" b="1" dirty="0">
                <a:solidFill>
                  <a:srgbClr val="00B050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04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05</a:t>
            </a:r>
            <a:r>
              <a:rPr lang="en-US" altLang="ko-KR" sz="1400" b="1" dirty="0">
                <a:solidFill>
                  <a:srgbClr val="BDEBD2"/>
                </a:solidFill>
              </a:rPr>
              <a:t>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06 </a:t>
            </a:r>
            <a:r>
              <a:rPr lang="en-US" altLang="ko-KR" sz="14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10.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en-US" altLang="ko-KR" sz="1400" b="1" dirty="0">
                <a:solidFill>
                  <a:srgbClr val="BDEBD2"/>
                </a:solidFill>
              </a:rPr>
              <a:t> </a:t>
            </a:r>
            <a:r>
              <a:rPr lang="en-US" altLang="ko-KR" sz="1600" b="1" dirty="0"/>
              <a:t>Q&amp;A</a:t>
            </a:r>
            <a:endParaRPr lang="ko-KR" altLang="en-US" sz="1600" b="1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30712" y="6419428"/>
            <a:ext cx="492987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464128"/>
            <a:ext cx="7658100" cy="39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32D8DE5E-5505-E272-CB0E-1F4445CBA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976" y="3239536"/>
            <a:ext cx="9144000" cy="1406508"/>
          </a:xfrm>
        </p:spPr>
        <p:txBody>
          <a:bodyPr>
            <a:normAutofit/>
          </a:bodyPr>
          <a:lstStyle/>
          <a:p>
            <a:r>
              <a:rPr lang="ko-KR" altLang="en-US" sz="8000" b="1" spc="-15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감사합니다</a:t>
            </a:r>
            <a:r>
              <a:rPr lang="en-US" altLang="ko-KR" sz="8000" b="1" spc="-15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sz="8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09BF7B1-3A79-F5E8-063A-8ABAA932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518" y="1456896"/>
            <a:ext cx="9144000" cy="839046"/>
          </a:xfrm>
        </p:spPr>
        <p:txBody>
          <a:bodyPr>
            <a:normAutofit fontScale="90000"/>
          </a:bodyPr>
          <a:lstStyle/>
          <a:p>
            <a:r>
              <a:rPr lang="en-US" altLang="ko-KR" b="1" spc="-150" dirty="0"/>
              <a:t>Party People</a:t>
            </a:r>
            <a:endParaRPr lang="ko-KR" altLang="en-US" b="1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7564EC-9DFB-AFC5-BBE2-6C7D786D18A4}"/>
              </a:ext>
            </a:extLst>
          </p:cNvPr>
          <p:cNvSpPr/>
          <p:nvPr/>
        </p:nvSpPr>
        <p:spPr>
          <a:xfrm>
            <a:off x="2655652" y="2372226"/>
            <a:ext cx="6621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00B050"/>
                </a:solidFill>
                <a:latin typeface="+mj-lt"/>
              </a:rPr>
              <a:t>인천시 모임장소 검색조회 및 초대장 발행 웹사이트 신규구축</a:t>
            </a: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D0B2CE05-8BC8-AE18-8276-8AAE3485429A}"/>
              </a:ext>
            </a:extLst>
          </p:cNvPr>
          <p:cNvSpPr/>
          <p:nvPr/>
        </p:nvSpPr>
        <p:spPr>
          <a:xfrm>
            <a:off x="5312136" y="1026767"/>
            <a:ext cx="1126764" cy="3934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>
            <a:normAutofit fontScale="92500" lnSpcReduction="20000"/>
          </a:bodyPr>
          <a:lstStyle/>
          <a:p>
            <a:pPr algn="ctr"/>
            <a:r>
              <a:rPr lang="en-US" altLang="ko-KR" sz="2600" b="1" dirty="0">
                <a:solidFill>
                  <a:schemeClr val="bg1"/>
                </a:solidFill>
              </a:rPr>
              <a:t>AI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</a:rPr>
              <a:t>추천</a:t>
            </a:r>
            <a:r>
              <a:rPr lang="en-US" altLang="ko-KR" sz="2200" b="1" spc="-150" dirty="0">
                <a:solidFill>
                  <a:schemeClr val="bg1"/>
                </a:solidFill>
              </a:rPr>
              <a:t> </a:t>
            </a:r>
            <a:r>
              <a:rPr lang="ko-KR" altLang="en-US" sz="2200" b="1" spc="-15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F2F86D-6FDD-C622-7F6C-745D18505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667" t="-1" r="46593" b="6489"/>
          <a:stretch/>
        </p:blipFill>
        <p:spPr>
          <a:xfrm>
            <a:off x="4724400" y="5356118"/>
            <a:ext cx="1857625" cy="3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500312" y="1028696"/>
            <a:ext cx="2146503" cy="14429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3800" b="1" dirty="0">
                <a:solidFill>
                  <a:srgbClr val="00B050"/>
                </a:solidFill>
                <a:latin typeface="+mj-ea"/>
              </a:rPr>
              <a:t>Party</a:t>
            </a:r>
          </a:p>
          <a:p>
            <a:pPr>
              <a:lnSpc>
                <a:spcPct val="100000"/>
              </a:lnSpc>
            </a:pPr>
            <a:r>
              <a:rPr lang="en-US" altLang="ko-KR" sz="3800" b="1" dirty="0">
                <a:solidFill>
                  <a:srgbClr val="00B050"/>
                </a:solidFill>
                <a:latin typeface="+mj-ea"/>
              </a:rPr>
              <a:t>People</a:t>
            </a:r>
            <a:endParaRPr lang="ko-KR" altLang="en-US" sz="38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24453" y="1071284"/>
            <a:ext cx="78554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 Semilight" panose="020B0503020000020004" pitchFamily="34" charset="-128"/>
              </a:rPr>
              <a:t>인천광역시 소재의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다양한 </a:t>
            </a:r>
            <a:r>
              <a:rPr lang="ko-KR" altLang="en-US" sz="1400" dirty="0" smtClean="0">
                <a:latin typeface="Malgun Gothic Semilight" panose="020B0503020000020004" pitchFamily="34" charset="-128"/>
              </a:rPr>
              <a:t>모임 주제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및 취향에 맞는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(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회식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,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데이트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,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동호회 등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)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먹거리 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+ </a:t>
            </a:r>
            <a:r>
              <a:rPr lang="ko-KR" altLang="en-US" sz="1400" dirty="0" err="1">
                <a:latin typeface="Malgun Gothic Semilight" panose="020B0503020000020004" pitchFamily="34" charset="-128"/>
              </a:rPr>
              <a:t>놀거리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 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+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볼거리 명소를 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(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거리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/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시간 기준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) </a:t>
            </a:r>
            <a:r>
              <a:rPr lang="en-US" altLang="ko-KR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AI</a:t>
            </a: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추천 알고리즘을 적용</a:t>
            </a:r>
            <a:r>
              <a:rPr lang="ko-KR" altLang="en-US" sz="1400" b="1" dirty="0">
                <a:latin typeface="Malgun Gothic Semilight" panose="020B0503020000020004" pitchFamily="34" charset="-128"/>
              </a:rPr>
              <a:t>하여 </a:t>
            </a:r>
            <a:r>
              <a:rPr lang="ko-KR" altLang="en-US" sz="1400" b="1" dirty="0" smtClean="0">
                <a:latin typeface="Malgun Gothic Semilight" panose="020B0503020000020004" pitchFamily="34" charset="-128"/>
              </a:rPr>
              <a:t>연관 있는 </a:t>
            </a:r>
            <a:r>
              <a:rPr lang="ko-KR" altLang="en-US" sz="1400" b="1" dirty="0">
                <a:latin typeface="Malgun Gothic Semilight" panose="020B0503020000020004" pitchFamily="34" charset="-128"/>
              </a:rPr>
              <a:t>다양한 카테고리 장소를 </a:t>
            </a:r>
            <a:r>
              <a:rPr lang="en-US" altLang="ko-KR" sz="1400" b="1" dirty="0">
                <a:latin typeface="Malgun Gothic Semilight" panose="020B0503020000020004" pitchFamily="34" charset="-128"/>
              </a:rPr>
              <a:t>BEST</a:t>
            </a:r>
            <a:r>
              <a:rPr lang="ko-KR" altLang="en-US" sz="1400" b="1" dirty="0" smtClean="0">
                <a:latin typeface="Malgun Gothic Semilight" panose="020B0503020000020004" pitchFamily="34" charset="-128"/>
              </a:rPr>
              <a:t>모임 코스 </a:t>
            </a:r>
            <a:r>
              <a:rPr lang="ko-KR" altLang="en-US" sz="1400" b="1" dirty="0">
                <a:latin typeface="Malgun Gothic Semilight" panose="020B0503020000020004" pitchFamily="34" charset="-128"/>
              </a:rPr>
              <a:t>조합으로 장소 추천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하여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,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 </a:t>
            </a: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해당 </a:t>
            </a:r>
            <a:r>
              <a:rPr lang="ko-KR" altLang="en-US" sz="1400" b="1" dirty="0" smtClean="0">
                <a:solidFill>
                  <a:srgbClr val="00B050"/>
                </a:solidFill>
                <a:latin typeface="Malgun Gothic Semilight" panose="020B0503020000020004" pitchFamily="34" charset="-128"/>
              </a:rPr>
              <a:t>추천 장소 </a:t>
            </a: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정보를 사용자가</a:t>
            </a:r>
            <a:r>
              <a:rPr lang="en-US" altLang="ko-KR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(User)</a:t>
            </a: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 모임초대카드</a:t>
            </a:r>
            <a:endParaRPr lang="en-US" altLang="ko-KR" sz="1400" b="1" dirty="0">
              <a:solidFill>
                <a:srgbClr val="00B050"/>
              </a:solidFill>
              <a:latin typeface="Malgun Gothic Semilight" panose="020B0503020000020004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이미지로</a:t>
            </a:r>
            <a:r>
              <a:rPr lang="en-US" altLang="ko-KR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(jpg)</a:t>
            </a:r>
            <a:r>
              <a:rPr lang="ko-KR" altLang="en-US" sz="1400" b="1" dirty="0">
                <a:solidFill>
                  <a:srgbClr val="00B050"/>
                </a:solidFill>
                <a:latin typeface="Malgun Gothic Semilight" panose="020B0503020000020004" pitchFamily="34" charset="-128"/>
              </a:rPr>
              <a:t> 다운받아 공유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할 수 있는 </a:t>
            </a:r>
            <a:r>
              <a:rPr lang="ko-KR" altLang="en-US" sz="1400" dirty="0" smtClean="0">
                <a:latin typeface="Malgun Gothic Semilight" panose="020B0503020000020004" pitchFamily="34" charset="-128"/>
              </a:rPr>
              <a:t>웹 서비스를 </a:t>
            </a:r>
            <a:r>
              <a:rPr lang="ko-KR" altLang="en-US" sz="1400" dirty="0">
                <a:latin typeface="Malgun Gothic Semilight" panose="020B0503020000020004" pitchFamily="34" charset="-128"/>
              </a:rPr>
              <a:t>지원한다</a:t>
            </a:r>
            <a:r>
              <a:rPr lang="en-US" altLang="ko-KR" sz="1400" dirty="0">
                <a:latin typeface="Malgun Gothic Semilight" panose="020B0503020000020004" pitchFamily="34" charset="-128"/>
              </a:rPr>
              <a:t>.</a:t>
            </a:r>
            <a:endParaRPr lang="ko-KR" altLang="en-US" sz="1400" dirty="0"/>
          </a:p>
        </p:txBody>
      </p:sp>
      <p:sp>
        <p:nvSpPr>
          <p:cNvPr id="20" name="空心弧 1"/>
          <p:cNvSpPr>
            <a:spLocks noChangeArrowheads="1"/>
          </p:cNvSpPr>
          <p:nvPr/>
        </p:nvSpPr>
        <p:spPr bwMode="auto">
          <a:xfrm rot="5400000">
            <a:off x="8646687" y="2873676"/>
            <a:ext cx="2457293" cy="2830510"/>
          </a:xfrm>
          <a:custGeom>
            <a:avLst/>
            <a:gdLst>
              <a:gd name="T0" fmla="*/ 116803804 w 21600"/>
              <a:gd name="T1" fmla="*/ 0 h 21600"/>
              <a:gd name="T2" fmla="*/ 3655562 w 21600"/>
              <a:gd name="T3" fmla="*/ 114002673 h 21600"/>
              <a:gd name="T4" fmla="*/ 116803804 w 21600"/>
              <a:gd name="T5" fmla="*/ 7256943 h 21600"/>
              <a:gd name="T6" fmla="*/ 229951942 w 21600"/>
              <a:gd name="T7" fmla="*/ 11400267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4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674" y="10550"/>
                </a:moveTo>
                <a:cubicBezTo>
                  <a:pt x="809" y="5055"/>
                  <a:pt x="5303" y="671"/>
                  <a:pt x="10799" y="671"/>
                </a:cubicBezTo>
                <a:cubicBezTo>
                  <a:pt x="16296" y="670"/>
                  <a:pt x="20790" y="5055"/>
                  <a:pt x="20925" y="10550"/>
                </a:cubicBezTo>
                <a:lnTo>
                  <a:pt x="21596" y="10533"/>
                </a:lnTo>
                <a:cubicBezTo>
                  <a:pt x="21452" y="4674"/>
                  <a:pt x="16660" y="0"/>
                  <a:pt x="10800" y="0"/>
                </a:cubicBezTo>
                <a:cubicBezTo>
                  <a:pt x="4939" y="-1"/>
                  <a:pt x="147" y="4674"/>
                  <a:pt x="3" y="10533"/>
                </a:cubicBezTo>
                <a:lnTo>
                  <a:pt x="674" y="10550"/>
                </a:lnTo>
                <a:close/>
              </a:path>
            </a:pathLst>
          </a:cu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86411" tIns="43205" rIns="86411" bIns="43205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21" name="右箭头 2"/>
          <p:cNvSpPr>
            <a:spLocks noChangeArrowheads="1"/>
          </p:cNvSpPr>
          <p:nvPr/>
        </p:nvSpPr>
        <p:spPr bwMode="auto">
          <a:xfrm flipH="1">
            <a:off x="7267863" y="5378367"/>
            <a:ext cx="1780321" cy="124931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86411" tIns="43205" rIns="86411" bIns="4320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右箭头 3"/>
          <p:cNvSpPr>
            <a:spLocks noChangeArrowheads="1"/>
          </p:cNvSpPr>
          <p:nvPr/>
        </p:nvSpPr>
        <p:spPr bwMode="auto">
          <a:xfrm>
            <a:off x="7187849" y="3033229"/>
            <a:ext cx="1780321" cy="124931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86411" tIns="43205" rIns="86411" bIns="4320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右箭头 4"/>
          <p:cNvSpPr>
            <a:spLocks noChangeArrowheads="1"/>
          </p:cNvSpPr>
          <p:nvPr/>
        </p:nvSpPr>
        <p:spPr bwMode="auto">
          <a:xfrm flipH="1">
            <a:off x="4471359" y="5387291"/>
            <a:ext cx="1780321" cy="124931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86411" tIns="43205" rIns="86411" bIns="4320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右箭头 5"/>
          <p:cNvSpPr>
            <a:spLocks noChangeArrowheads="1"/>
          </p:cNvSpPr>
          <p:nvPr/>
        </p:nvSpPr>
        <p:spPr bwMode="auto">
          <a:xfrm>
            <a:off x="4351338" y="3024305"/>
            <a:ext cx="1780321" cy="124931"/>
          </a:xfrm>
          <a:prstGeom prst="rightArrow">
            <a:avLst>
              <a:gd name="adj1" fmla="val 50000"/>
              <a:gd name="adj2" fmla="val 72224"/>
            </a:avLst>
          </a:prstGeom>
          <a:solidFill>
            <a:srgbClr val="41445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lIns="86411" tIns="43205" rIns="86411" bIns="43205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endParaRPr lang="zh-CN" altLang="zh-CN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" name="组合 6"/>
          <p:cNvGrpSpPr>
            <a:grpSpLocks/>
          </p:cNvGrpSpPr>
          <p:nvPr/>
        </p:nvGrpSpPr>
        <p:grpSpPr bwMode="auto">
          <a:xfrm>
            <a:off x="3333155" y="2642372"/>
            <a:ext cx="1058190" cy="944124"/>
            <a:chOff x="0" y="0"/>
            <a:chExt cx="1119836" cy="1119836"/>
          </a:xfrm>
        </p:grpSpPr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13"/>
            <p:cNvSpPr>
              <a:spLocks noEditPoints="1" noChangeArrowheads="1"/>
            </p:cNvSpPr>
            <p:nvPr/>
          </p:nvSpPr>
          <p:spPr bwMode="auto">
            <a:xfrm>
              <a:off x="242838" y="174772"/>
              <a:ext cx="634159" cy="728727"/>
            </a:xfrm>
            <a:custGeom>
              <a:avLst/>
              <a:gdLst>
                <a:gd name="T0" fmla="*/ 1228865215 w 94"/>
                <a:gd name="T1" fmla="*/ 1775604063 h 108"/>
                <a:gd name="T2" fmla="*/ 2147483646 w 94"/>
                <a:gd name="T3" fmla="*/ 1684546925 h 108"/>
                <a:gd name="T4" fmla="*/ 2147483646 w 94"/>
                <a:gd name="T5" fmla="*/ 2147483646 h 108"/>
                <a:gd name="T6" fmla="*/ 2147483646 w 94"/>
                <a:gd name="T7" fmla="*/ 2147483646 h 108"/>
                <a:gd name="T8" fmla="*/ 2147483646 w 94"/>
                <a:gd name="T9" fmla="*/ 1957718338 h 108"/>
                <a:gd name="T10" fmla="*/ 2147483646 w 94"/>
                <a:gd name="T11" fmla="*/ 1775604063 h 108"/>
                <a:gd name="T12" fmla="*/ 2147483646 w 94"/>
                <a:gd name="T13" fmla="*/ 1456907455 h 108"/>
                <a:gd name="T14" fmla="*/ 2147483646 w 94"/>
                <a:gd name="T15" fmla="*/ 1138210847 h 108"/>
                <a:gd name="T16" fmla="*/ 2147483646 w 94"/>
                <a:gd name="T17" fmla="*/ 865039434 h 108"/>
                <a:gd name="T18" fmla="*/ 2147483646 w 94"/>
                <a:gd name="T19" fmla="*/ 637399963 h 108"/>
                <a:gd name="T20" fmla="*/ 2147483646 w 94"/>
                <a:gd name="T21" fmla="*/ 455285688 h 108"/>
                <a:gd name="T22" fmla="*/ 2147483646 w 94"/>
                <a:gd name="T23" fmla="*/ 318696608 h 108"/>
                <a:gd name="T24" fmla="*/ 2147483646 w 94"/>
                <a:gd name="T25" fmla="*/ 182114275 h 108"/>
                <a:gd name="T26" fmla="*/ 2147483646 w 94"/>
                <a:gd name="T27" fmla="*/ 91057138 h 108"/>
                <a:gd name="T28" fmla="*/ 2147483646 w 94"/>
                <a:gd name="T29" fmla="*/ 45525195 h 108"/>
                <a:gd name="T30" fmla="*/ 2147483646 w 94"/>
                <a:gd name="T31" fmla="*/ 0 h 108"/>
                <a:gd name="T32" fmla="*/ 2048110940 w 94"/>
                <a:gd name="T33" fmla="*/ 0 h 108"/>
                <a:gd name="T34" fmla="*/ 1729513506 w 94"/>
                <a:gd name="T35" fmla="*/ 45525195 h 108"/>
                <a:gd name="T36" fmla="*/ 1410922819 w 94"/>
                <a:gd name="T37" fmla="*/ 91057138 h 108"/>
                <a:gd name="T38" fmla="*/ 1092325385 w 94"/>
                <a:gd name="T39" fmla="*/ 182114275 h 108"/>
                <a:gd name="T40" fmla="*/ 819245725 w 94"/>
                <a:gd name="T41" fmla="*/ 364228551 h 108"/>
                <a:gd name="T42" fmla="*/ 591677093 w 94"/>
                <a:gd name="T43" fmla="*/ 546342826 h 108"/>
                <a:gd name="T44" fmla="*/ 364108462 w 94"/>
                <a:gd name="T45" fmla="*/ 773982296 h 108"/>
                <a:gd name="T46" fmla="*/ 227568632 w 94"/>
                <a:gd name="T47" fmla="*/ 1001621767 h 108"/>
                <a:gd name="T48" fmla="*/ 91028802 w 94"/>
                <a:gd name="T49" fmla="*/ 1274793179 h 108"/>
                <a:gd name="T50" fmla="*/ 0 w 94"/>
                <a:gd name="T51" fmla="*/ 1639021730 h 108"/>
                <a:gd name="T52" fmla="*/ 45511028 w 94"/>
                <a:gd name="T53" fmla="*/ 2147483646 h 108"/>
                <a:gd name="T54" fmla="*/ 1092325385 w 94"/>
                <a:gd name="T55" fmla="*/ 2147483646 h 108"/>
                <a:gd name="T56" fmla="*/ 2147483646 w 94"/>
                <a:gd name="T57" fmla="*/ 2147483646 h 108"/>
                <a:gd name="T58" fmla="*/ 2147483646 w 94"/>
                <a:gd name="T59" fmla="*/ 2147483646 h 108"/>
                <a:gd name="T60" fmla="*/ 2147483646 w 94"/>
                <a:gd name="T61" fmla="*/ 2147483646 h 108"/>
                <a:gd name="T62" fmla="*/ 2147483646 w 94"/>
                <a:gd name="T63" fmla="*/ 2147483646 h 108"/>
                <a:gd name="T64" fmla="*/ 2147483646 w 94"/>
                <a:gd name="T65" fmla="*/ 2147483646 h 108"/>
                <a:gd name="T66" fmla="*/ 2147483646 w 94"/>
                <a:gd name="T67" fmla="*/ 2147483646 h 108"/>
                <a:gd name="T68" fmla="*/ 2147483646 w 94"/>
                <a:gd name="T69" fmla="*/ 2147483646 h 108"/>
                <a:gd name="T70" fmla="*/ 2147483646 w 94"/>
                <a:gd name="T71" fmla="*/ 2147483646 h 108"/>
                <a:gd name="T72" fmla="*/ 2147483646 w 94"/>
                <a:gd name="T73" fmla="*/ 2147483646 h 108"/>
                <a:gd name="T74" fmla="*/ 2147483646 w 94"/>
                <a:gd name="T75" fmla="*/ 2147483646 h 108"/>
                <a:gd name="T76" fmla="*/ 2147483646 w 94"/>
                <a:gd name="T77" fmla="*/ 2147483646 h 108"/>
                <a:gd name="T78" fmla="*/ 2147483646 w 94"/>
                <a:gd name="T79" fmla="*/ 2147483646 h 108"/>
                <a:gd name="T80" fmla="*/ 2147483646 w 94"/>
                <a:gd name="T81" fmla="*/ 2147483646 h 108"/>
                <a:gd name="T82" fmla="*/ 2147483646 w 94"/>
                <a:gd name="T83" fmla="*/ 2147483646 h 108"/>
                <a:gd name="T84" fmla="*/ 2147483646 w 94"/>
                <a:gd name="T85" fmla="*/ 2147483646 h 108"/>
                <a:gd name="T86" fmla="*/ 2147483646 w 94"/>
                <a:gd name="T87" fmla="*/ 2147483646 h 108"/>
                <a:gd name="T88" fmla="*/ 2147483646 w 94"/>
                <a:gd name="T89" fmla="*/ 2147483646 h 108"/>
                <a:gd name="T90" fmla="*/ 2147483646 w 94"/>
                <a:gd name="T91" fmla="*/ 2147483646 h 108"/>
                <a:gd name="T92" fmla="*/ 2147483646 w 94"/>
                <a:gd name="T93" fmla="*/ 2147483646 h 108"/>
                <a:gd name="T94" fmla="*/ 1274376242 w 94"/>
                <a:gd name="T95" fmla="*/ 2094307418 h 108"/>
                <a:gd name="T96" fmla="*/ 1001296583 w 94"/>
                <a:gd name="T97" fmla="*/ 2139832613 h 108"/>
                <a:gd name="T98" fmla="*/ 819245725 w 94"/>
                <a:gd name="T99" fmla="*/ 2003250281 h 108"/>
                <a:gd name="T100" fmla="*/ 773727951 w 94"/>
                <a:gd name="T101" fmla="*/ 1730078868 h 108"/>
                <a:gd name="T102" fmla="*/ 910267781 w 94"/>
                <a:gd name="T103" fmla="*/ 1502439397 h 108"/>
                <a:gd name="T104" fmla="*/ 1183354187 w 94"/>
                <a:gd name="T105" fmla="*/ 1502439397 h 108"/>
                <a:gd name="T106" fmla="*/ 1365405044 w 94"/>
                <a:gd name="T107" fmla="*/ 1639021730 h 108"/>
                <a:gd name="T108" fmla="*/ 1410922819 w 94"/>
                <a:gd name="T109" fmla="*/ 1912193143 h 108"/>
                <a:gd name="T110" fmla="*/ 2147483646 w 94"/>
                <a:gd name="T111" fmla="*/ 1593496535 h 108"/>
                <a:gd name="T112" fmla="*/ 2147483646 w 94"/>
                <a:gd name="T113" fmla="*/ 2003250281 h 108"/>
                <a:gd name="T114" fmla="*/ 2139139742 w 94"/>
                <a:gd name="T115" fmla="*/ 2048775476 h 108"/>
                <a:gd name="T116" fmla="*/ 1729513506 w 94"/>
                <a:gd name="T117" fmla="*/ 1684546925 h 108"/>
                <a:gd name="T118" fmla="*/ 1684002478 w 94"/>
                <a:gd name="T119" fmla="*/ 1138210847 h 108"/>
                <a:gd name="T120" fmla="*/ 2048110940 w 94"/>
                <a:gd name="T121" fmla="*/ 728457101 h 108"/>
                <a:gd name="T122" fmla="*/ 2147483646 w 94"/>
                <a:gd name="T123" fmla="*/ 682925159 h 108"/>
                <a:gd name="T124" fmla="*/ 2147483646 w 94"/>
                <a:gd name="T125" fmla="*/ 1047153709 h 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4"/>
                <a:gd name="T190" fmla="*/ 0 h 108"/>
                <a:gd name="T191" fmla="*/ 94 w 94"/>
                <a:gd name="T192" fmla="*/ 108 h 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4" h="108">
                  <a:moveTo>
                    <a:pt x="25" y="43"/>
                  </a:moveTo>
                  <a:cubicBezTo>
                    <a:pt x="23" y="43"/>
                    <a:pt x="22" y="42"/>
                    <a:pt x="21" y="41"/>
                  </a:cubicBezTo>
                  <a:cubicBezTo>
                    <a:pt x="21" y="39"/>
                    <a:pt x="22" y="37"/>
                    <a:pt x="23" y="37"/>
                  </a:cubicBezTo>
                  <a:cubicBezTo>
                    <a:pt x="25" y="36"/>
                    <a:pt x="27" y="37"/>
                    <a:pt x="27" y="39"/>
                  </a:cubicBezTo>
                  <a:cubicBezTo>
                    <a:pt x="28" y="41"/>
                    <a:pt x="27" y="43"/>
                    <a:pt x="25" y="43"/>
                  </a:cubicBezTo>
                  <a:close/>
                  <a:moveTo>
                    <a:pt x="52" y="24"/>
                  </a:moveTo>
                  <a:cubicBezTo>
                    <a:pt x="48" y="24"/>
                    <a:pt x="45" y="26"/>
                    <a:pt x="45" y="30"/>
                  </a:cubicBezTo>
                  <a:cubicBezTo>
                    <a:pt x="45" y="34"/>
                    <a:pt x="48" y="37"/>
                    <a:pt x="52" y="37"/>
                  </a:cubicBezTo>
                  <a:cubicBezTo>
                    <a:pt x="56" y="37"/>
                    <a:pt x="59" y="34"/>
                    <a:pt x="59" y="30"/>
                  </a:cubicBezTo>
                  <a:cubicBezTo>
                    <a:pt x="59" y="26"/>
                    <a:pt x="56" y="24"/>
                    <a:pt x="52" y="24"/>
                  </a:cubicBezTo>
                  <a:close/>
                  <a:moveTo>
                    <a:pt x="94" y="61"/>
                  </a:moveTo>
                  <a:cubicBezTo>
                    <a:pt x="93" y="58"/>
                    <a:pt x="93" y="58"/>
                    <a:pt x="93" y="5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5" y="83"/>
                    <a:pt x="24" y="97"/>
                    <a:pt x="24" y="97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7"/>
                    <a:pt x="90" y="77"/>
                    <a:pt x="90" y="77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0" y="67"/>
                    <a:pt x="90" y="67"/>
                    <a:pt x="90" y="67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1"/>
                    <a:pt x="94" y="61"/>
                    <a:pt x="94" y="61"/>
                  </a:cubicBezTo>
                  <a:close/>
                  <a:moveTo>
                    <a:pt x="33" y="44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32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6"/>
                    <a:pt x="28" y="49"/>
                    <a:pt x="28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47"/>
                    <a:pt x="24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0" y="49"/>
                    <a:pt x="20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5"/>
                    <a:pt x="19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5" y="43"/>
                    <a:pt x="15" y="43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7" y="39"/>
                    <a:pt x="17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5" y="36"/>
                    <a:pt x="15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9" y="34"/>
                    <a:pt x="19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1"/>
                    <a:pt x="21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8" y="31"/>
                    <a:pt x="28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5"/>
                    <a:pt x="30" y="3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3" y="36"/>
                    <a:pt x="33" y="37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2" y="40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3" y="44"/>
                    <a:pt x="33" y="44"/>
                  </a:cubicBezTo>
                  <a:close/>
                  <a:moveTo>
                    <a:pt x="73" y="32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67" y="35"/>
                    <a:pt x="67" y="3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7"/>
                    <a:pt x="69" y="43"/>
                    <a:pt x="68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9" y="44"/>
                    <a:pt x="59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5" y="50"/>
                    <a:pt x="54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50"/>
                    <a:pt x="47" y="45"/>
                    <a:pt x="47" y="45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39" y="46"/>
                    <a:pt x="39" y="4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8" y="37"/>
                    <a:pt x="38" y="37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1" y="32"/>
                    <a:pt x="31" y="32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7" y="25"/>
                    <a:pt x="37" y="25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6" y="17"/>
                    <a:pt x="36" y="1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5" y="16"/>
                    <a:pt x="45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50" y="10"/>
                    <a:pt x="50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15"/>
                    <a:pt x="57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65" y="14"/>
                    <a:pt x="65" y="14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8"/>
                    <a:pt x="66" y="23"/>
                    <a:pt x="66" y="23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25"/>
                    <a:pt x="73" y="28"/>
                    <a:pt x="73" y="28"/>
                  </a:cubicBezTo>
                  <a:cubicBezTo>
                    <a:pt x="73" y="32"/>
                    <a:pt x="73" y="32"/>
                    <a:pt x="73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组合 9"/>
          <p:cNvGrpSpPr>
            <a:grpSpLocks/>
          </p:cNvGrpSpPr>
          <p:nvPr/>
        </p:nvGrpSpPr>
        <p:grpSpPr bwMode="auto">
          <a:xfrm>
            <a:off x="3351157" y="4914337"/>
            <a:ext cx="1058191" cy="944123"/>
            <a:chOff x="0" y="0"/>
            <a:chExt cx="1119836" cy="1119836"/>
          </a:xfrm>
        </p:grpSpPr>
        <p:sp>
          <p:nvSpPr>
            <p:cNvPr id="50" name="椭圆 10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5"/>
            <p:cNvSpPr>
              <a:spLocks noEditPoints="1" noChangeArrowheads="1"/>
            </p:cNvSpPr>
            <p:nvPr/>
          </p:nvSpPr>
          <p:spPr bwMode="auto">
            <a:xfrm>
              <a:off x="230774" y="261916"/>
              <a:ext cx="658288" cy="596004"/>
            </a:xfrm>
            <a:custGeom>
              <a:avLst/>
              <a:gdLst>
                <a:gd name="T0" fmla="*/ 365717841 w 288"/>
                <a:gd name="T1" fmla="*/ 504455493 h 260"/>
                <a:gd name="T2" fmla="*/ 365717841 w 288"/>
                <a:gd name="T3" fmla="*/ 399361649 h 260"/>
                <a:gd name="T4" fmla="*/ 365717841 w 288"/>
                <a:gd name="T5" fmla="*/ 378341047 h 260"/>
                <a:gd name="T6" fmla="*/ 726208236 w 288"/>
                <a:gd name="T7" fmla="*/ 278501208 h 260"/>
                <a:gd name="T8" fmla="*/ 208981297 w 288"/>
                <a:gd name="T9" fmla="*/ 273247203 h 260"/>
                <a:gd name="T10" fmla="*/ 245552853 w 288"/>
                <a:gd name="T11" fmla="*/ 304775815 h 260"/>
                <a:gd name="T12" fmla="*/ 308247927 w 288"/>
                <a:gd name="T13" fmla="*/ 283755212 h 260"/>
                <a:gd name="T14" fmla="*/ 365717841 w 288"/>
                <a:gd name="T15" fmla="*/ 530730100 h 260"/>
                <a:gd name="T16" fmla="*/ 365717841 w 288"/>
                <a:gd name="T17" fmla="*/ 641077949 h 260"/>
                <a:gd name="T18" fmla="*/ 365717841 w 288"/>
                <a:gd name="T19" fmla="*/ 530730100 h 260"/>
                <a:gd name="T20" fmla="*/ 0 w 288"/>
                <a:gd name="T21" fmla="*/ 672606560 h 260"/>
                <a:gd name="T22" fmla="*/ 726208236 w 288"/>
                <a:gd name="T23" fmla="*/ 567512716 h 260"/>
                <a:gd name="T24" fmla="*/ 0 w 288"/>
                <a:gd name="T25" fmla="*/ 698881167 h 260"/>
                <a:gd name="T26" fmla="*/ 726208236 w 288"/>
                <a:gd name="T27" fmla="*/ 809231308 h 260"/>
                <a:gd name="T28" fmla="*/ 365717841 w 288"/>
                <a:gd name="T29" fmla="*/ 930089458 h 260"/>
                <a:gd name="T30" fmla="*/ 365717841 w 288"/>
                <a:gd name="T31" fmla="*/ 1035185594 h 260"/>
                <a:gd name="T32" fmla="*/ 365717841 w 288"/>
                <a:gd name="T33" fmla="*/ 930089458 h 260"/>
                <a:gd name="T34" fmla="*/ 0 w 288"/>
                <a:gd name="T35" fmla="*/ 1066714205 h 260"/>
                <a:gd name="T36" fmla="*/ 726208236 w 288"/>
                <a:gd name="T37" fmla="*/ 961618069 h 260"/>
                <a:gd name="T38" fmla="*/ 783678150 w 288"/>
                <a:gd name="T39" fmla="*/ 304775815 h 260"/>
                <a:gd name="T40" fmla="*/ 1347926966 w 288"/>
                <a:gd name="T41" fmla="*/ 225954286 h 260"/>
                <a:gd name="T42" fmla="*/ 616493569 w 288"/>
                <a:gd name="T43" fmla="*/ 120858150 h 260"/>
                <a:gd name="T44" fmla="*/ 778455274 w 288"/>
                <a:gd name="T45" fmla="*/ 304775815 h 260"/>
                <a:gd name="T46" fmla="*/ 1347926966 w 288"/>
                <a:gd name="T47" fmla="*/ 99839839 h 260"/>
                <a:gd name="T48" fmla="*/ 809801669 w 288"/>
                <a:gd name="T49" fmla="*/ 105093844 h 260"/>
                <a:gd name="T50" fmla="*/ 1128497633 w 288"/>
                <a:gd name="T51" fmla="*/ 105093844 h 260"/>
                <a:gd name="T52" fmla="*/ 1044904200 w 288"/>
                <a:gd name="T53" fmla="*/ 68311228 h 260"/>
                <a:gd name="T54" fmla="*/ 820249705 w 288"/>
                <a:gd name="T55" fmla="*/ 78821529 h 260"/>
                <a:gd name="T56" fmla="*/ 1347926966 w 288"/>
                <a:gd name="T57" fmla="*/ 357322737 h 260"/>
                <a:gd name="T58" fmla="*/ 783678150 w 288"/>
                <a:gd name="T59" fmla="*/ 336304426 h 260"/>
                <a:gd name="T60" fmla="*/ 783678150 w 288"/>
                <a:gd name="T61" fmla="*/ 441398270 h 260"/>
                <a:gd name="T62" fmla="*/ 783678150 w 288"/>
                <a:gd name="T63" fmla="*/ 572766721 h 260"/>
                <a:gd name="T64" fmla="*/ 1347926966 w 288"/>
                <a:gd name="T65" fmla="*/ 493945192 h 260"/>
                <a:gd name="T66" fmla="*/ 783678150 w 288"/>
                <a:gd name="T67" fmla="*/ 472926882 h 260"/>
                <a:gd name="T68" fmla="*/ 783678150 w 288"/>
                <a:gd name="T69" fmla="*/ 572766721 h 260"/>
                <a:gd name="T70" fmla="*/ 1196415583 w 288"/>
                <a:gd name="T71" fmla="*/ 599041328 h 260"/>
                <a:gd name="T72" fmla="*/ 924741497 w 288"/>
                <a:gd name="T73" fmla="*/ 620059638 h 260"/>
                <a:gd name="T74" fmla="*/ 1138945669 w 288"/>
                <a:gd name="T75" fmla="*/ 861778230 h 260"/>
                <a:gd name="T76" fmla="*/ 1138945669 w 288"/>
                <a:gd name="T77" fmla="*/ 966872074 h 260"/>
                <a:gd name="T78" fmla="*/ 1138945669 w 288"/>
                <a:gd name="T79" fmla="*/ 861778230 h 260"/>
                <a:gd name="T80" fmla="*/ 1138945669 w 288"/>
                <a:gd name="T81" fmla="*/ 840759920 h 260"/>
                <a:gd name="T82" fmla="*/ 1196415583 w 288"/>
                <a:gd name="T83" fmla="*/ 735663783 h 260"/>
                <a:gd name="T84" fmla="*/ 1285234177 w 288"/>
                <a:gd name="T85" fmla="*/ 767192395 h 260"/>
                <a:gd name="T86" fmla="*/ 1259110658 w 288"/>
                <a:gd name="T87" fmla="*/ 719899478 h 260"/>
                <a:gd name="T88" fmla="*/ 1196415583 w 288"/>
                <a:gd name="T89" fmla="*/ 719899478 h 260"/>
                <a:gd name="T90" fmla="*/ 778455274 w 288"/>
                <a:gd name="T91" fmla="*/ 893306841 h 260"/>
                <a:gd name="T92" fmla="*/ 1504663510 w 288"/>
                <a:gd name="T93" fmla="*/ 998400685 h 260"/>
                <a:gd name="T94" fmla="*/ 1138945669 w 288"/>
                <a:gd name="T95" fmla="*/ 1129769136 h 260"/>
                <a:gd name="T96" fmla="*/ 1138945669 w 288"/>
                <a:gd name="T97" fmla="*/ 1234865272 h 260"/>
                <a:gd name="T98" fmla="*/ 1138945669 w 288"/>
                <a:gd name="T99" fmla="*/ 1129769136 h 260"/>
                <a:gd name="T100" fmla="*/ 778455274 w 288"/>
                <a:gd name="T101" fmla="*/ 1266393884 h 260"/>
                <a:gd name="T102" fmla="*/ 1504663510 w 288"/>
                <a:gd name="T103" fmla="*/ 1161297748 h 2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88"/>
                <a:gd name="T157" fmla="*/ 0 h 260"/>
                <a:gd name="T158" fmla="*/ 288 w 288"/>
                <a:gd name="T159" fmla="*/ 260 h 26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88" h="260">
                  <a:moveTo>
                    <a:pt x="139" y="57"/>
                  </a:moveTo>
                  <a:cubicBezTo>
                    <a:pt x="139" y="77"/>
                    <a:pt x="139" y="77"/>
                    <a:pt x="139" y="77"/>
                  </a:cubicBezTo>
                  <a:cubicBezTo>
                    <a:pt x="139" y="88"/>
                    <a:pt x="108" y="96"/>
                    <a:pt x="70" y="96"/>
                  </a:cubicBezTo>
                  <a:cubicBezTo>
                    <a:pt x="31" y="96"/>
                    <a:pt x="0" y="88"/>
                    <a:pt x="0" y="7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7"/>
                    <a:pt x="31" y="76"/>
                    <a:pt x="70" y="76"/>
                  </a:cubicBezTo>
                  <a:cubicBezTo>
                    <a:pt x="108" y="76"/>
                    <a:pt x="139" y="67"/>
                    <a:pt x="139" y="57"/>
                  </a:cubicBezTo>
                  <a:close/>
                  <a:moveTo>
                    <a:pt x="139" y="53"/>
                  </a:moveTo>
                  <a:cubicBezTo>
                    <a:pt x="139" y="64"/>
                    <a:pt x="108" y="72"/>
                    <a:pt x="70" y="72"/>
                  </a:cubicBezTo>
                  <a:cubicBezTo>
                    <a:pt x="31" y="72"/>
                    <a:pt x="0" y="64"/>
                    <a:pt x="0" y="53"/>
                  </a:cubicBezTo>
                  <a:cubicBezTo>
                    <a:pt x="0" y="43"/>
                    <a:pt x="31" y="34"/>
                    <a:pt x="70" y="34"/>
                  </a:cubicBezTo>
                  <a:cubicBezTo>
                    <a:pt x="108" y="34"/>
                    <a:pt x="139" y="43"/>
                    <a:pt x="139" y="53"/>
                  </a:cubicBezTo>
                  <a:close/>
                  <a:moveTo>
                    <a:pt x="103" y="52"/>
                  </a:moveTo>
                  <a:cubicBezTo>
                    <a:pt x="42" y="48"/>
                    <a:pt x="42" y="48"/>
                    <a:pt x="42" y="48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5" y="52"/>
                    <a:pt x="49" y="53"/>
                    <a:pt x="47" y="57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60" y="56"/>
                    <a:pt x="60" y="55"/>
                    <a:pt x="59" y="54"/>
                  </a:cubicBezTo>
                  <a:cubicBezTo>
                    <a:pt x="101" y="56"/>
                    <a:pt x="101" y="56"/>
                    <a:pt x="101" y="56"/>
                  </a:cubicBezTo>
                  <a:lnTo>
                    <a:pt x="103" y="52"/>
                  </a:lnTo>
                  <a:close/>
                  <a:moveTo>
                    <a:pt x="70" y="101"/>
                  </a:moveTo>
                  <a:cubicBezTo>
                    <a:pt x="31" y="101"/>
                    <a:pt x="0" y="93"/>
                    <a:pt x="0" y="8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3"/>
                    <a:pt x="31" y="122"/>
                    <a:pt x="70" y="122"/>
                  </a:cubicBezTo>
                  <a:cubicBezTo>
                    <a:pt x="108" y="122"/>
                    <a:pt x="139" y="113"/>
                    <a:pt x="139" y="103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93"/>
                    <a:pt x="108" y="101"/>
                    <a:pt x="70" y="101"/>
                  </a:cubicBezTo>
                  <a:close/>
                  <a:moveTo>
                    <a:pt x="70" y="127"/>
                  </a:moveTo>
                  <a:cubicBezTo>
                    <a:pt x="31" y="127"/>
                    <a:pt x="0" y="119"/>
                    <a:pt x="0" y="10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9"/>
                    <a:pt x="31" y="147"/>
                    <a:pt x="70" y="147"/>
                  </a:cubicBezTo>
                  <a:cubicBezTo>
                    <a:pt x="108" y="147"/>
                    <a:pt x="139" y="139"/>
                    <a:pt x="139" y="128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19"/>
                    <a:pt x="108" y="127"/>
                    <a:pt x="70" y="127"/>
                  </a:cubicBezTo>
                  <a:close/>
                  <a:moveTo>
                    <a:pt x="70" y="152"/>
                  </a:moveTo>
                  <a:cubicBezTo>
                    <a:pt x="31" y="152"/>
                    <a:pt x="0" y="144"/>
                    <a:pt x="0" y="133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4"/>
                    <a:pt x="31" y="173"/>
                    <a:pt x="70" y="173"/>
                  </a:cubicBezTo>
                  <a:cubicBezTo>
                    <a:pt x="108" y="173"/>
                    <a:pt x="139" y="164"/>
                    <a:pt x="139" y="154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44"/>
                    <a:pt x="108" y="152"/>
                    <a:pt x="70" y="152"/>
                  </a:cubicBezTo>
                  <a:close/>
                  <a:moveTo>
                    <a:pt x="70" y="177"/>
                  </a:moveTo>
                  <a:cubicBezTo>
                    <a:pt x="31" y="177"/>
                    <a:pt x="0" y="169"/>
                    <a:pt x="0" y="15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89"/>
                    <a:pt x="31" y="197"/>
                    <a:pt x="70" y="197"/>
                  </a:cubicBezTo>
                  <a:cubicBezTo>
                    <a:pt x="108" y="197"/>
                    <a:pt x="139" y="189"/>
                    <a:pt x="139" y="17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69"/>
                    <a:pt x="108" y="177"/>
                    <a:pt x="70" y="177"/>
                  </a:cubicBezTo>
                  <a:close/>
                  <a:moveTo>
                    <a:pt x="70" y="202"/>
                  </a:moveTo>
                  <a:cubicBezTo>
                    <a:pt x="31" y="202"/>
                    <a:pt x="0" y="193"/>
                    <a:pt x="0" y="18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14"/>
                    <a:pt x="31" y="222"/>
                    <a:pt x="70" y="222"/>
                  </a:cubicBezTo>
                  <a:cubicBezTo>
                    <a:pt x="108" y="222"/>
                    <a:pt x="139" y="214"/>
                    <a:pt x="139" y="203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39" y="193"/>
                    <a:pt x="108" y="202"/>
                    <a:pt x="70" y="202"/>
                  </a:cubicBezTo>
                  <a:close/>
                  <a:moveTo>
                    <a:pt x="149" y="58"/>
                  </a:moveTo>
                  <a:cubicBezTo>
                    <a:pt x="150" y="58"/>
                    <a:pt x="150" y="58"/>
                    <a:pt x="150" y="58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61" y="61"/>
                    <a:pt x="174" y="62"/>
                    <a:pt x="188" y="62"/>
                  </a:cubicBezTo>
                  <a:cubicBezTo>
                    <a:pt x="227" y="62"/>
                    <a:pt x="258" y="53"/>
                    <a:pt x="258" y="43"/>
                  </a:cubicBezTo>
                  <a:cubicBezTo>
                    <a:pt x="258" y="23"/>
                    <a:pt x="258" y="23"/>
                    <a:pt x="258" y="23"/>
                  </a:cubicBezTo>
                  <a:cubicBezTo>
                    <a:pt x="258" y="33"/>
                    <a:pt x="227" y="42"/>
                    <a:pt x="188" y="42"/>
                  </a:cubicBezTo>
                  <a:cubicBezTo>
                    <a:pt x="150" y="42"/>
                    <a:pt x="118" y="33"/>
                    <a:pt x="118" y="23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5" y="34"/>
                    <a:pt x="150" y="41"/>
                    <a:pt x="150" y="54"/>
                  </a:cubicBezTo>
                  <a:cubicBezTo>
                    <a:pt x="150" y="56"/>
                    <a:pt x="149" y="57"/>
                    <a:pt x="149" y="58"/>
                  </a:cubicBezTo>
                  <a:close/>
                  <a:moveTo>
                    <a:pt x="118" y="19"/>
                  </a:moveTo>
                  <a:cubicBezTo>
                    <a:pt x="118" y="8"/>
                    <a:pt x="150" y="0"/>
                    <a:pt x="188" y="0"/>
                  </a:cubicBezTo>
                  <a:cubicBezTo>
                    <a:pt x="227" y="0"/>
                    <a:pt x="258" y="8"/>
                    <a:pt x="258" y="19"/>
                  </a:cubicBezTo>
                  <a:cubicBezTo>
                    <a:pt x="258" y="29"/>
                    <a:pt x="227" y="38"/>
                    <a:pt x="188" y="38"/>
                  </a:cubicBezTo>
                  <a:cubicBezTo>
                    <a:pt x="150" y="38"/>
                    <a:pt x="118" y="29"/>
                    <a:pt x="118" y="19"/>
                  </a:cubicBezTo>
                  <a:close/>
                  <a:moveTo>
                    <a:pt x="155" y="20"/>
                  </a:moveTo>
                  <a:cubicBezTo>
                    <a:pt x="216" y="24"/>
                    <a:pt x="216" y="24"/>
                    <a:pt x="216" y="24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6" y="20"/>
                    <a:pt x="216" y="20"/>
                    <a:pt x="216" y="20"/>
                  </a:cubicBezTo>
                  <a:cubicBezTo>
                    <a:pt x="213" y="20"/>
                    <a:pt x="209" y="19"/>
                    <a:pt x="210" y="15"/>
                  </a:cubicBezTo>
                  <a:cubicBezTo>
                    <a:pt x="211" y="14"/>
                    <a:pt x="211" y="14"/>
                    <a:pt x="211" y="14"/>
                  </a:cubicBezTo>
                  <a:cubicBezTo>
                    <a:pt x="200" y="13"/>
                    <a:pt x="200" y="13"/>
                    <a:pt x="200" y="13"/>
                  </a:cubicBezTo>
                  <a:cubicBezTo>
                    <a:pt x="199" y="15"/>
                    <a:pt x="199" y="15"/>
                    <a:pt x="199" y="15"/>
                  </a:cubicBezTo>
                  <a:cubicBezTo>
                    <a:pt x="198" y="16"/>
                    <a:pt x="198" y="17"/>
                    <a:pt x="198" y="18"/>
                  </a:cubicBezTo>
                  <a:cubicBezTo>
                    <a:pt x="157" y="15"/>
                    <a:pt x="157" y="15"/>
                    <a:pt x="157" y="15"/>
                  </a:cubicBezTo>
                  <a:lnTo>
                    <a:pt x="155" y="20"/>
                  </a:lnTo>
                  <a:close/>
                  <a:moveTo>
                    <a:pt x="188" y="87"/>
                  </a:moveTo>
                  <a:cubicBezTo>
                    <a:pt x="227" y="87"/>
                    <a:pt x="258" y="79"/>
                    <a:pt x="258" y="68"/>
                  </a:cubicBezTo>
                  <a:cubicBezTo>
                    <a:pt x="258" y="48"/>
                    <a:pt x="258" y="48"/>
                    <a:pt x="258" y="48"/>
                  </a:cubicBezTo>
                  <a:cubicBezTo>
                    <a:pt x="258" y="59"/>
                    <a:pt x="227" y="67"/>
                    <a:pt x="188" y="67"/>
                  </a:cubicBezTo>
                  <a:cubicBezTo>
                    <a:pt x="174" y="67"/>
                    <a:pt x="161" y="66"/>
                    <a:pt x="150" y="64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80"/>
                    <a:pt x="149" y="82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61" y="86"/>
                    <a:pt x="174" y="87"/>
                    <a:pt x="188" y="87"/>
                  </a:cubicBezTo>
                  <a:close/>
                  <a:moveTo>
                    <a:pt x="150" y="109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61" y="112"/>
                    <a:pt x="174" y="113"/>
                    <a:pt x="188" y="113"/>
                  </a:cubicBezTo>
                  <a:cubicBezTo>
                    <a:pt x="227" y="113"/>
                    <a:pt x="258" y="105"/>
                    <a:pt x="258" y="9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84"/>
                    <a:pt x="227" y="93"/>
                    <a:pt x="188" y="93"/>
                  </a:cubicBezTo>
                  <a:cubicBezTo>
                    <a:pt x="174" y="93"/>
                    <a:pt x="161" y="92"/>
                    <a:pt x="150" y="90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50" y="106"/>
                    <a:pt x="149" y="108"/>
                    <a:pt x="149" y="109"/>
                  </a:cubicBezTo>
                  <a:lnTo>
                    <a:pt x="150" y="109"/>
                  </a:lnTo>
                  <a:close/>
                  <a:moveTo>
                    <a:pt x="258" y="117"/>
                  </a:moveTo>
                  <a:cubicBezTo>
                    <a:pt x="258" y="99"/>
                    <a:pt x="258" y="99"/>
                    <a:pt x="258" y="99"/>
                  </a:cubicBezTo>
                  <a:cubicBezTo>
                    <a:pt x="258" y="105"/>
                    <a:pt x="247" y="111"/>
                    <a:pt x="229" y="114"/>
                  </a:cubicBezTo>
                  <a:cubicBezTo>
                    <a:pt x="237" y="115"/>
                    <a:pt x="247" y="115"/>
                    <a:pt x="258" y="117"/>
                  </a:cubicBezTo>
                  <a:close/>
                  <a:moveTo>
                    <a:pt x="150" y="127"/>
                  </a:moveTo>
                  <a:cubicBezTo>
                    <a:pt x="156" y="123"/>
                    <a:pt x="166" y="120"/>
                    <a:pt x="177" y="118"/>
                  </a:cubicBezTo>
                  <a:cubicBezTo>
                    <a:pt x="167" y="117"/>
                    <a:pt x="158" y="116"/>
                    <a:pt x="150" y="115"/>
                  </a:cubicBezTo>
                  <a:lnTo>
                    <a:pt x="150" y="127"/>
                  </a:lnTo>
                  <a:close/>
                  <a:moveTo>
                    <a:pt x="218" y="164"/>
                  </a:moveTo>
                  <a:cubicBezTo>
                    <a:pt x="180" y="164"/>
                    <a:pt x="149" y="155"/>
                    <a:pt x="149" y="145"/>
                  </a:cubicBezTo>
                  <a:cubicBezTo>
                    <a:pt x="149" y="165"/>
                    <a:pt x="149" y="165"/>
                    <a:pt x="149" y="165"/>
                  </a:cubicBezTo>
                  <a:cubicBezTo>
                    <a:pt x="149" y="175"/>
                    <a:pt x="180" y="184"/>
                    <a:pt x="218" y="184"/>
                  </a:cubicBezTo>
                  <a:cubicBezTo>
                    <a:pt x="257" y="184"/>
                    <a:pt x="288" y="175"/>
                    <a:pt x="288" y="165"/>
                  </a:cubicBezTo>
                  <a:cubicBezTo>
                    <a:pt x="288" y="145"/>
                    <a:pt x="288" y="145"/>
                    <a:pt x="288" y="145"/>
                  </a:cubicBezTo>
                  <a:cubicBezTo>
                    <a:pt x="288" y="155"/>
                    <a:pt x="257" y="164"/>
                    <a:pt x="218" y="164"/>
                  </a:cubicBezTo>
                  <a:close/>
                  <a:moveTo>
                    <a:pt x="218" y="122"/>
                  </a:moveTo>
                  <a:cubicBezTo>
                    <a:pt x="257" y="122"/>
                    <a:pt x="288" y="130"/>
                    <a:pt x="288" y="141"/>
                  </a:cubicBezTo>
                  <a:cubicBezTo>
                    <a:pt x="288" y="151"/>
                    <a:pt x="257" y="160"/>
                    <a:pt x="218" y="160"/>
                  </a:cubicBezTo>
                  <a:cubicBezTo>
                    <a:pt x="180" y="160"/>
                    <a:pt x="149" y="151"/>
                    <a:pt x="149" y="141"/>
                  </a:cubicBezTo>
                  <a:cubicBezTo>
                    <a:pt x="149" y="130"/>
                    <a:pt x="180" y="122"/>
                    <a:pt x="218" y="122"/>
                  </a:cubicBezTo>
                  <a:close/>
                  <a:moveTo>
                    <a:pt x="229" y="140"/>
                  </a:moveTo>
                  <a:cubicBezTo>
                    <a:pt x="187" y="137"/>
                    <a:pt x="187" y="137"/>
                    <a:pt x="187" y="137"/>
                  </a:cubicBezTo>
                  <a:cubicBezTo>
                    <a:pt x="185" y="142"/>
                    <a:pt x="185" y="142"/>
                    <a:pt x="185" y="142"/>
                  </a:cubicBezTo>
                  <a:cubicBezTo>
                    <a:pt x="246" y="146"/>
                    <a:pt x="246" y="146"/>
                    <a:pt x="246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3" y="142"/>
                    <a:pt x="239" y="141"/>
                    <a:pt x="241" y="137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30" y="135"/>
                    <a:pt x="230" y="135"/>
                    <a:pt x="230" y="135"/>
                  </a:cubicBezTo>
                  <a:cubicBezTo>
                    <a:pt x="229" y="137"/>
                    <a:pt x="229" y="137"/>
                    <a:pt x="229" y="137"/>
                  </a:cubicBezTo>
                  <a:cubicBezTo>
                    <a:pt x="229" y="138"/>
                    <a:pt x="228" y="139"/>
                    <a:pt x="229" y="140"/>
                  </a:cubicBezTo>
                  <a:close/>
                  <a:moveTo>
                    <a:pt x="218" y="189"/>
                  </a:moveTo>
                  <a:cubicBezTo>
                    <a:pt x="180" y="189"/>
                    <a:pt x="149" y="181"/>
                    <a:pt x="149" y="170"/>
                  </a:cubicBezTo>
                  <a:cubicBezTo>
                    <a:pt x="149" y="190"/>
                    <a:pt x="149" y="190"/>
                    <a:pt x="149" y="190"/>
                  </a:cubicBezTo>
                  <a:cubicBezTo>
                    <a:pt x="149" y="201"/>
                    <a:pt x="180" y="209"/>
                    <a:pt x="218" y="209"/>
                  </a:cubicBezTo>
                  <a:cubicBezTo>
                    <a:pt x="257" y="209"/>
                    <a:pt x="288" y="201"/>
                    <a:pt x="288" y="190"/>
                  </a:cubicBezTo>
                  <a:cubicBezTo>
                    <a:pt x="288" y="170"/>
                    <a:pt x="288" y="170"/>
                    <a:pt x="288" y="170"/>
                  </a:cubicBezTo>
                  <a:cubicBezTo>
                    <a:pt x="288" y="181"/>
                    <a:pt x="257" y="189"/>
                    <a:pt x="218" y="189"/>
                  </a:cubicBezTo>
                  <a:close/>
                  <a:moveTo>
                    <a:pt x="218" y="215"/>
                  </a:moveTo>
                  <a:cubicBezTo>
                    <a:pt x="180" y="215"/>
                    <a:pt x="149" y="206"/>
                    <a:pt x="149" y="196"/>
                  </a:cubicBezTo>
                  <a:cubicBezTo>
                    <a:pt x="149" y="216"/>
                    <a:pt x="149" y="216"/>
                    <a:pt x="149" y="216"/>
                  </a:cubicBezTo>
                  <a:cubicBezTo>
                    <a:pt x="149" y="227"/>
                    <a:pt x="180" y="235"/>
                    <a:pt x="218" y="235"/>
                  </a:cubicBezTo>
                  <a:cubicBezTo>
                    <a:pt x="257" y="235"/>
                    <a:pt x="288" y="227"/>
                    <a:pt x="288" y="216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8" y="206"/>
                    <a:pt x="257" y="215"/>
                    <a:pt x="218" y="215"/>
                  </a:cubicBezTo>
                  <a:close/>
                  <a:moveTo>
                    <a:pt x="218" y="240"/>
                  </a:moveTo>
                  <a:cubicBezTo>
                    <a:pt x="180" y="240"/>
                    <a:pt x="149" y="231"/>
                    <a:pt x="149" y="221"/>
                  </a:cubicBezTo>
                  <a:cubicBezTo>
                    <a:pt x="149" y="241"/>
                    <a:pt x="149" y="241"/>
                    <a:pt x="149" y="241"/>
                  </a:cubicBezTo>
                  <a:cubicBezTo>
                    <a:pt x="149" y="252"/>
                    <a:pt x="180" y="260"/>
                    <a:pt x="218" y="260"/>
                  </a:cubicBezTo>
                  <a:cubicBezTo>
                    <a:pt x="257" y="260"/>
                    <a:pt x="288" y="252"/>
                    <a:pt x="288" y="241"/>
                  </a:cubicBezTo>
                  <a:cubicBezTo>
                    <a:pt x="288" y="221"/>
                    <a:pt x="288" y="221"/>
                    <a:pt x="288" y="221"/>
                  </a:cubicBezTo>
                  <a:cubicBezTo>
                    <a:pt x="288" y="231"/>
                    <a:pt x="257" y="240"/>
                    <a:pt x="218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组合 12"/>
          <p:cNvGrpSpPr>
            <a:grpSpLocks/>
          </p:cNvGrpSpPr>
          <p:nvPr/>
        </p:nvGrpSpPr>
        <p:grpSpPr bwMode="auto">
          <a:xfrm>
            <a:off x="6189670" y="2640588"/>
            <a:ext cx="1058190" cy="944123"/>
            <a:chOff x="0" y="0"/>
            <a:chExt cx="1119836" cy="1119836"/>
          </a:xfrm>
        </p:grpSpPr>
        <p:sp>
          <p:nvSpPr>
            <p:cNvPr id="43" name="椭圆 13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6" name="组合 14"/>
            <p:cNvGrpSpPr>
              <a:grpSpLocks/>
            </p:cNvGrpSpPr>
            <p:nvPr/>
          </p:nvGrpSpPr>
          <p:grpSpPr bwMode="auto">
            <a:xfrm>
              <a:off x="250476" y="299699"/>
              <a:ext cx="692085" cy="482755"/>
              <a:chOff x="0" y="0"/>
              <a:chExt cx="1354138" cy="944563"/>
            </a:xfrm>
          </p:grpSpPr>
          <p:sp>
            <p:nvSpPr>
              <p:cNvPr id="47" name="Freeform 51"/>
              <p:cNvSpPr>
                <a:spLocks noEditPoints="1" noChangeArrowheads="1"/>
              </p:cNvSpPr>
              <p:nvPr/>
            </p:nvSpPr>
            <p:spPr bwMode="auto">
              <a:xfrm>
                <a:off x="17482" y="0"/>
                <a:ext cx="1255713" cy="804863"/>
              </a:xfrm>
              <a:custGeom>
                <a:avLst/>
                <a:gdLst>
                  <a:gd name="T0" fmla="*/ 228887735 w 332"/>
                  <a:gd name="T1" fmla="*/ 2147483646 h 212"/>
                  <a:gd name="T2" fmla="*/ 2147483646 w 332"/>
                  <a:gd name="T3" fmla="*/ 2147483646 h 212"/>
                  <a:gd name="T4" fmla="*/ 2147483646 w 332"/>
                  <a:gd name="T5" fmla="*/ 2147483646 h 212"/>
                  <a:gd name="T6" fmla="*/ 2147483646 w 332"/>
                  <a:gd name="T7" fmla="*/ 230616029 h 212"/>
                  <a:gd name="T8" fmla="*/ 2147483646 w 332"/>
                  <a:gd name="T9" fmla="*/ 0 h 212"/>
                  <a:gd name="T10" fmla="*/ 343331602 w 332"/>
                  <a:gd name="T11" fmla="*/ 0 h 212"/>
                  <a:gd name="T12" fmla="*/ 0 w 332"/>
                  <a:gd name="T13" fmla="*/ 230616029 h 212"/>
                  <a:gd name="T14" fmla="*/ 0 w 332"/>
                  <a:gd name="T15" fmla="*/ 2147483646 h 212"/>
                  <a:gd name="T16" fmla="*/ 228887735 w 332"/>
                  <a:gd name="T17" fmla="*/ 2147483646 h 212"/>
                  <a:gd name="T18" fmla="*/ 314722526 w 332"/>
                  <a:gd name="T19" fmla="*/ 331512439 h 212"/>
                  <a:gd name="T20" fmla="*/ 343331602 w 332"/>
                  <a:gd name="T21" fmla="*/ 317100836 h 212"/>
                  <a:gd name="T22" fmla="*/ 2147483646 w 332"/>
                  <a:gd name="T23" fmla="*/ 317100836 h 212"/>
                  <a:gd name="T24" fmla="*/ 2147483646 w 332"/>
                  <a:gd name="T25" fmla="*/ 2147483646 h 212"/>
                  <a:gd name="T26" fmla="*/ 314722526 w 332"/>
                  <a:gd name="T27" fmla="*/ 2147483646 h 212"/>
                  <a:gd name="T28" fmla="*/ 314722526 w 332"/>
                  <a:gd name="T29" fmla="*/ 331512439 h 2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32"/>
                  <a:gd name="T46" fmla="*/ 0 h 212"/>
                  <a:gd name="T47" fmla="*/ 332 w 332"/>
                  <a:gd name="T48" fmla="*/ 212 h 21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32" h="212">
                    <a:moveTo>
                      <a:pt x="16" y="212"/>
                    </a:move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25" y="212"/>
                      <a:pt x="332" y="205"/>
                      <a:pt x="332" y="196"/>
                    </a:cubicBezTo>
                    <a:cubicBezTo>
                      <a:pt x="332" y="16"/>
                      <a:pt x="332" y="16"/>
                      <a:pt x="332" y="16"/>
                    </a:cubicBezTo>
                    <a:cubicBezTo>
                      <a:pt x="332" y="7"/>
                      <a:pt x="325" y="0"/>
                      <a:pt x="31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5" y="0"/>
                      <a:pt x="0" y="7"/>
                      <a:pt x="0" y="16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05"/>
                      <a:pt x="7" y="212"/>
                      <a:pt x="16" y="212"/>
                    </a:cubicBezTo>
                    <a:close/>
                    <a:moveTo>
                      <a:pt x="22" y="23"/>
                    </a:moveTo>
                    <a:cubicBezTo>
                      <a:pt x="23" y="22"/>
                      <a:pt x="24" y="22"/>
                      <a:pt x="24" y="2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10" y="190"/>
                      <a:pt x="310" y="190"/>
                      <a:pt x="310" y="190"/>
                    </a:cubicBezTo>
                    <a:cubicBezTo>
                      <a:pt x="22" y="190"/>
                      <a:pt x="22" y="190"/>
                      <a:pt x="22" y="190"/>
                    </a:cubicBezTo>
                    <a:lnTo>
                      <a:pt x="22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52"/>
              <p:cNvSpPr>
                <a:spLocks noChangeArrowheads="1"/>
              </p:cNvSpPr>
              <p:nvPr/>
            </p:nvSpPr>
            <p:spPr bwMode="auto">
              <a:xfrm>
                <a:off x="269855" y="246063"/>
                <a:ext cx="836614" cy="338137"/>
              </a:xfrm>
              <a:custGeom>
                <a:avLst/>
                <a:gdLst>
                  <a:gd name="T0" fmla="*/ 2147483646 w 221"/>
                  <a:gd name="T1" fmla="*/ 129912995 h 89"/>
                  <a:gd name="T2" fmla="*/ 2147483646 w 221"/>
                  <a:gd name="T3" fmla="*/ 101042174 h 89"/>
                  <a:gd name="T4" fmla="*/ 2147483646 w 221"/>
                  <a:gd name="T5" fmla="*/ 72171353 h 89"/>
                  <a:gd name="T6" fmla="*/ 2147483646 w 221"/>
                  <a:gd name="T7" fmla="*/ 43304332 h 89"/>
                  <a:gd name="T8" fmla="*/ 2147483646 w 221"/>
                  <a:gd name="T9" fmla="*/ 28870821 h 89"/>
                  <a:gd name="T10" fmla="*/ 2147483646 w 221"/>
                  <a:gd name="T11" fmla="*/ 0 h 89"/>
                  <a:gd name="T12" fmla="*/ 2147483646 w 221"/>
                  <a:gd name="T13" fmla="*/ 0 h 89"/>
                  <a:gd name="T14" fmla="*/ 2147483646 w 221"/>
                  <a:gd name="T15" fmla="*/ 0 h 89"/>
                  <a:gd name="T16" fmla="*/ 2147483646 w 221"/>
                  <a:gd name="T17" fmla="*/ 57737843 h 89"/>
                  <a:gd name="T18" fmla="*/ 2147483646 w 221"/>
                  <a:gd name="T19" fmla="*/ 57737843 h 89"/>
                  <a:gd name="T20" fmla="*/ 2147483646 w 221"/>
                  <a:gd name="T21" fmla="*/ 72171353 h 89"/>
                  <a:gd name="T22" fmla="*/ 2147483646 w 221"/>
                  <a:gd name="T23" fmla="*/ 86608664 h 89"/>
                  <a:gd name="T24" fmla="*/ 2147483646 w 221"/>
                  <a:gd name="T25" fmla="*/ 101042174 h 89"/>
                  <a:gd name="T26" fmla="*/ 2147483646 w 221"/>
                  <a:gd name="T27" fmla="*/ 129912995 h 89"/>
                  <a:gd name="T28" fmla="*/ 2147483646 w 221"/>
                  <a:gd name="T29" fmla="*/ 144346506 h 89"/>
                  <a:gd name="T30" fmla="*/ 2147483646 w 221"/>
                  <a:gd name="T31" fmla="*/ 173217327 h 89"/>
                  <a:gd name="T32" fmla="*/ 2147483646 w 221"/>
                  <a:gd name="T33" fmla="*/ 216517859 h 89"/>
                  <a:gd name="T34" fmla="*/ 2147483646 w 221"/>
                  <a:gd name="T35" fmla="*/ 230955170 h 89"/>
                  <a:gd name="T36" fmla="*/ 2147483646 w 221"/>
                  <a:gd name="T37" fmla="*/ 259822191 h 89"/>
                  <a:gd name="T38" fmla="*/ 2147483646 w 221"/>
                  <a:gd name="T39" fmla="*/ 288693012 h 89"/>
                  <a:gd name="T40" fmla="*/ 2147483646 w 221"/>
                  <a:gd name="T41" fmla="*/ 303126523 h 89"/>
                  <a:gd name="T42" fmla="*/ 1776998421 w 221"/>
                  <a:gd name="T43" fmla="*/ 923816879 h 89"/>
                  <a:gd name="T44" fmla="*/ 1103459796 w 221"/>
                  <a:gd name="T45" fmla="*/ 433039518 h 89"/>
                  <a:gd name="T46" fmla="*/ 1074799141 w 221"/>
                  <a:gd name="T47" fmla="*/ 418602208 h 89"/>
                  <a:gd name="T48" fmla="*/ 1046138487 w 221"/>
                  <a:gd name="T49" fmla="*/ 404168697 h 89"/>
                  <a:gd name="T50" fmla="*/ 1017474047 w 221"/>
                  <a:gd name="T51" fmla="*/ 404168697 h 89"/>
                  <a:gd name="T52" fmla="*/ 988813393 w 221"/>
                  <a:gd name="T53" fmla="*/ 404168697 h 89"/>
                  <a:gd name="T54" fmla="*/ 960152739 w 221"/>
                  <a:gd name="T55" fmla="*/ 418602208 h 89"/>
                  <a:gd name="T56" fmla="*/ 931492085 w 221"/>
                  <a:gd name="T57" fmla="*/ 433039518 h 89"/>
                  <a:gd name="T58" fmla="*/ 85985748 w 221"/>
                  <a:gd name="T59" fmla="*/ 981554722 h 89"/>
                  <a:gd name="T60" fmla="*/ 171967711 w 221"/>
                  <a:gd name="T61" fmla="*/ 1284681245 h 89"/>
                  <a:gd name="T62" fmla="*/ 1017474047 w 221"/>
                  <a:gd name="T63" fmla="*/ 750599552 h 89"/>
                  <a:gd name="T64" fmla="*/ 1719677112 w 221"/>
                  <a:gd name="T65" fmla="*/ 1255810424 h 89"/>
                  <a:gd name="T66" fmla="*/ 1748337766 w 221"/>
                  <a:gd name="T67" fmla="*/ 1270247734 h 89"/>
                  <a:gd name="T68" fmla="*/ 1791330641 w 221"/>
                  <a:gd name="T69" fmla="*/ 1284681245 h 89"/>
                  <a:gd name="T70" fmla="*/ 1791330641 w 221"/>
                  <a:gd name="T71" fmla="*/ 1284681245 h 89"/>
                  <a:gd name="T72" fmla="*/ 1819991295 w 221"/>
                  <a:gd name="T73" fmla="*/ 1270247734 h 89"/>
                  <a:gd name="T74" fmla="*/ 1862984169 w 221"/>
                  <a:gd name="T75" fmla="*/ 1255810424 h 89"/>
                  <a:gd name="T76" fmla="*/ 2147483646 w 221"/>
                  <a:gd name="T77" fmla="*/ 562948714 h 89"/>
                  <a:gd name="T78" fmla="*/ 2147483646 w 221"/>
                  <a:gd name="T79" fmla="*/ 591819535 h 89"/>
                  <a:gd name="T80" fmla="*/ 2147483646 w 221"/>
                  <a:gd name="T81" fmla="*/ 606253046 h 89"/>
                  <a:gd name="T82" fmla="*/ 2147483646 w 221"/>
                  <a:gd name="T83" fmla="*/ 620690356 h 89"/>
                  <a:gd name="T84" fmla="*/ 2147483646 w 221"/>
                  <a:gd name="T85" fmla="*/ 620690356 h 89"/>
                  <a:gd name="T86" fmla="*/ 2147483646 w 221"/>
                  <a:gd name="T87" fmla="*/ 620690356 h 89"/>
                  <a:gd name="T88" fmla="*/ 2147483646 w 221"/>
                  <a:gd name="T89" fmla="*/ 620690356 h 89"/>
                  <a:gd name="T90" fmla="*/ 2147483646 w 221"/>
                  <a:gd name="T91" fmla="*/ 591819535 h 89"/>
                  <a:gd name="T92" fmla="*/ 2147483646 w 221"/>
                  <a:gd name="T93" fmla="*/ 577386024 h 89"/>
                  <a:gd name="T94" fmla="*/ 2147483646 w 221"/>
                  <a:gd name="T95" fmla="*/ 534081693 h 89"/>
                  <a:gd name="T96" fmla="*/ 2147483646 w 221"/>
                  <a:gd name="T97" fmla="*/ 230955170 h 89"/>
                  <a:gd name="T98" fmla="*/ 2147483646 w 221"/>
                  <a:gd name="T99" fmla="*/ 230955170 h 89"/>
                  <a:gd name="T100" fmla="*/ 2147483646 w 221"/>
                  <a:gd name="T101" fmla="*/ 202084349 h 89"/>
                  <a:gd name="T102" fmla="*/ 2147483646 w 221"/>
                  <a:gd name="T103" fmla="*/ 158780017 h 89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21"/>
                  <a:gd name="T157" fmla="*/ 0 h 89"/>
                  <a:gd name="T158" fmla="*/ 221 w 221"/>
                  <a:gd name="T159" fmla="*/ 89 h 89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21" h="89">
                    <a:moveTo>
                      <a:pt x="221" y="9"/>
                    </a:move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9"/>
                      <a:pt x="221" y="9"/>
                    </a:cubicBezTo>
                    <a:cubicBezTo>
                      <a:pt x="221" y="9"/>
                      <a:pt x="221" y="8"/>
                      <a:pt x="220" y="7"/>
                    </a:cubicBezTo>
                    <a:cubicBezTo>
                      <a:pt x="220" y="7"/>
                      <a:pt x="220" y="7"/>
                      <a:pt x="220" y="6"/>
                    </a:cubicBezTo>
                    <a:cubicBezTo>
                      <a:pt x="220" y="6"/>
                      <a:pt x="220" y="6"/>
                      <a:pt x="220" y="5"/>
                    </a:cubicBezTo>
                    <a:cubicBezTo>
                      <a:pt x="219" y="5"/>
                      <a:pt x="219" y="5"/>
                      <a:pt x="219" y="4"/>
                    </a:cubicBezTo>
                    <a:cubicBezTo>
                      <a:pt x="219" y="4"/>
                      <a:pt x="219" y="4"/>
                      <a:pt x="218" y="3"/>
                    </a:cubicBezTo>
                    <a:cubicBezTo>
                      <a:pt x="218" y="3"/>
                      <a:pt x="218" y="3"/>
                      <a:pt x="217" y="3"/>
                    </a:cubicBezTo>
                    <a:cubicBezTo>
                      <a:pt x="217" y="3"/>
                      <a:pt x="217" y="2"/>
                      <a:pt x="217" y="2"/>
                    </a:cubicBezTo>
                    <a:cubicBezTo>
                      <a:pt x="215" y="1"/>
                      <a:pt x="214" y="1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212" y="0"/>
                      <a:pt x="211" y="0"/>
                      <a:pt x="211" y="0"/>
                    </a:cubicBezTo>
                    <a:cubicBezTo>
                      <a:pt x="210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5" y="4"/>
                      <a:pt x="185" y="4"/>
                    </a:cubicBezTo>
                    <a:cubicBezTo>
                      <a:pt x="185" y="4"/>
                      <a:pt x="184" y="4"/>
                      <a:pt x="184" y="4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2" y="5"/>
                      <a:pt x="182" y="5"/>
                      <a:pt x="182" y="5"/>
                    </a:cubicBezTo>
                    <a:cubicBezTo>
                      <a:pt x="181" y="5"/>
                      <a:pt x="181" y="5"/>
                      <a:pt x="181" y="5"/>
                    </a:cubicBezTo>
                    <a:cubicBezTo>
                      <a:pt x="181" y="6"/>
                      <a:pt x="181" y="6"/>
                      <a:pt x="180" y="6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6"/>
                      <a:pt x="179" y="7"/>
                      <a:pt x="179" y="7"/>
                    </a:cubicBezTo>
                    <a:cubicBezTo>
                      <a:pt x="179" y="7"/>
                      <a:pt x="179" y="7"/>
                      <a:pt x="178" y="8"/>
                    </a:cubicBezTo>
                    <a:cubicBezTo>
                      <a:pt x="178" y="8"/>
                      <a:pt x="178" y="8"/>
                      <a:pt x="178" y="9"/>
                    </a:cubicBezTo>
                    <a:cubicBezTo>
                      <a:pt x="178" y="9"/>
                      <a:pt x="177" y="9"/>
                      <a:pt x="177" y="9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7" y="11"/>
                      <a:pt x="177" y="11"/>
                      <a:pt x="177" y="11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4"/>
                      <a:pt x="176" y="14"/>
                      <a:pt x="176" y="15"/>
                    </a:cubicBezTo>
                    <a:cubicBezTo>
                      <a:pt x="176" y="15"/>
                      <a:pt x="176" y="15"/>
                      <a:pt x="176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6" y="16"/>
                      <a:pt x="176" y="17"/>
                      <a:pt x="176" y="17"/>
                    </a:cubicBezTo>
                    <a:cubicBezTo>
                      <a:pt x="176" y="17"/>
                      <a:pt x="176" y="17"/>
                      <a:pt x="177" y="18"/>
                    </a:cubicBezTo>
                    <a:cubicBezTo>
                      <a:pt x="177" y="18"/>
                      <a:pt x="177" y="18"/>
                      <a:pt x="177" y="19"/>
                    </a:cubicBezTo>
                    <a:cubicBezTo>
                      <a:pt x="177" y="19"/>
                      <a:pt x="177" y="19"/>
                      <a:pt x="177" y="20"/>
                    </a:cubicBezTo>
                    <a:cubicBezTo>
                      <a:pt x="177" y="20"/>
                      <a:pt x="178" y="20"/>
                      <a:pt x="178" y="21"/>
                    </a:cubicBezTo>
                    <a:cubicBezTo>
                      <a:pt x="178" y="21"/>
                      <a:pt x="178" y="21"/>
                      <a:pt x="178" y="21"/>
                    </a:cubicBezTo>
                    <a:cubicBezTo>
                      <a:pt x="179" y="22"/>
                      <a:pt x="179" y="22"/>
                      <a:pt x="179" y="22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7" y="30"/>
                      <a:pt x="77" y="30"/>
                      <a:pt x="76" y="29"/>
                    </a:cubicBezTo>
                    <a:cubicBezTo>
                      <a:pt x="76" y="29"/>
                      <a:pt x="76" y="29"/>
                      <a:pt x="75" y="29"/>
                    </a:cubicBezTo>
                    <a:cubicBezTo>
                      <a:pt x="75" y="29"/>
                      <a:pt x="75" y="29"/>
                      <a:pt x="74" y="29"/>
                    </a:cubicBezTo>
                    <a:cubicBezTo>
                      <a:pt x="74" y="29"/>
                      <a:pt x="74" y="28"/>
                      <a:pt x="73" y="28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8"/>
                      <a:pt x="72" y="28"/>
                      <a:pt x="71" y="28"/>
                    </a:cubicBezTo>
                    <a:cubicBezTo>
                      <a:pt x="71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8" y="28"/>
                    </a:cubicBezTo>
                    <a:cubicBezTo>
                      <a:pt x="68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6" y="29"/>
                    </a:cubicBezTo>
                    <a:cubicBezTo>
                      <a:pt x="66" y="29"/>
                      <a:pt x="66" y="30"/>
                      <a:pt x="65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1" y="72"/>
                      <a:pt x="0" y="79"/>
                      <a:pt x="3" y="84"/>
                    </a:cubicBezTo>
                    <a:cubicBezTo>
                      <a:pt x="5" y="87"/>
                      <a:pt x="9" y="89"/>
                      <a:pt x="12" y="89"/>
                    </a:cubicBezTo>
                    <a:cubicBezTo>
                      <a:pt x="15" y="89"/>
                      <a:pt x="17" y="88"/>
                      <a:pt x="18" y="87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118" y="87"/>
                      <a:pt x="118" y="87"/>
                      <a:pt x="118" y="87"/>
                    </a:cubicBezTo>
                    <a:cubicBezTo>
                      <a:pt x="119" y="87"/>
                      <a:pt x="119" y="87"/>
                      <a:pt x="120" y="87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21" y="88"/>
                      <a:pt x="121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3" y="88"/>
                      <a:pt x="124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25" y="89"/>
                      <a:pt x="126" y="88"/>
                      <a:pt x="127" y="88"/>
                    </a:cubicBezTo>
                    <a:cubicBezTo>
                      <a:pt x="127" y="88"/>
                      <a:pt x="127" y="88"/>
                      <a:pt x="127" y="88"/>
                    </a:cubicBezTo>
                    <a:cubicBezTo>
                      <a:pt x="128" y="88"/>
                      <a:pt x="129" y="88"/>
                      <a:pt x="129" y="88"/>
                    </a:cubicBezTo>
                    <a:cubicBezTo>
                      <a:pt x="129" y="87"/>
                      <a:pt x="129" y="87"/>
                      <a:pt x="130" y="87"/>
                    </a:cubicBezTo>
                    <a:cubicBezTo>
                      <a:pt x="130" y="87"/>
                      <a:pt x="131" y="87"/>
                      <a:pt x="131" y="8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92" y="40"/>
                      <a:pt x="193" y="40"/>
                      <a:pt x="193" y="40"/>
                    </a:cubicBezTo>
                    <a:cubicBezTo>
                      <a:pt x="193" y="40"/>
                      <a:pt x="193" y="41"/>
                      <a:pt x="193" y="41"/>
                    </a:cubicBezTo>
                    <a:cubicBezTo>
                      <a:pt x="194" y="41"/>
                      <a:pt x="194" y="41"/>
                      <a:pt x="195" y="42"/>
                    </a:cubicBezTo>
                    <a:cubicBezTo>
                      <a:pt x="195" y="42"/>
                      <a:pt x="195" y="42"/>
                      <a:pt x="196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6" y="42"/>
                      <a:pt x="197" y="42"/>
                      <a:pt x="197" y="43"/>
                    </a:cubicBezTo>
                    <a:cubicBezTo>
                      <a:pt x="197" y="43"/>
                      <a:pt x="198" y="43"/>
                      <a:pt x="198" y="43"/>
                    </a:cubicBezTo>
                    <a:cubicBezTo>
                      <a:pt x="199" y="43"/>
                      <a:pt x="199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0" y="43"/>
                      <a:pt x="200" y="43"/>
                      <a:pt x="200" y="43"/>
                    </a:cubicBezTo>
                    <a:cubicBezTo>
                      <a:pt x="201" y="43"/>
                      <a:pt x="202" y="43"/>
                      <a:pt x="203" y="43"/>
                    </a:cubicBezTo>
                    <a:cubicBezTo>
                      <a:pt x="203" y="43"/>
                      <a:pt x="203" y="43"/>
                      <a:pt x="203" y="43"/>
                    </a:cubicBezTo>
                    <a:cubicBezTo>
                      <a:pt x="204" y="42"/>
                      <a:pt x="205" y="42"/>
                      <a:pt x="206" y="42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07" y="41"/>
                      <a:pt x="208" y="40"/>
                      <a:pt x="208" y="40"/>
                    </a:cubicBezTo>
                    <a:cubicBezTo>
                      <a:pt x="208" y="40"/>
                      <a:pt x="208" y="39"/>
                      <a:pt x="208" y="39"/>
                    </a:cubicBezTo>
                    <a:cubicBezTo>
                      <a:pt x="209" y="39"/>
                      <a:pt x="210" y="38"/>
                      <a:pt x="210" y="37"/>
                    </a:cubicBezTo>
                    <a:cubicBezTo>
                      <a:pt x="210" y="37"/>
                      <a:pt x="210" y="37"/>
                      <a:pt x="210" y="37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20" y="15"/>
                      <a:pt x="221" y="14"/>
                      <a:pt x="221" y="14"/>
                    </a:cubicBezTo>
                    <a:cubicBezTo>
                      <a:pt x="221" y="13"/>
                      <a:pt x="221" y="13"/>
                      <a:pt x="221" y="12"/>
                    </a:cubicBezTo>
                    <a:cubicBezTo>
                      <a:pt x="221" y="12"/>
                      <a:pt x="221" y="12"/>
                      <a:pt x="221" y="11"/>
                    </a:cubicBezTo>
                    <a:cubicBezTo>
                      <a:pt x="221" y="11"/>
                      <a:pt x="221" y="10"/>
                      <a:pt x="22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53"/>
              <p:cNvSpPr>
                <a:spLocks noChangeArrowheads="1"/>
              </p:cNvSpPr>
              <p:nvPr/>
            </p:nvSpPr>
            <p:spPr bwMode="auto">
              <a:xfrm>
                <a:off x="0" y="862013"/>
                <a:ext cx="1354138" cy="82550"/>
              </a:xfrm>
              <a:custGeom>
                <a:avLst/>
                <a:gdLst>
                  <a:gd name="T0" fmla="*/ 2147483646 w 358"/>
                  <a:gd name="T1" fmla="*/ 0 h 22"/>
                  <a:gd name="T2" fmla="*/ 157382609 w 358"/>
                  <a:gd name="T3" fmla="*/ 0 h 22"/>
                  <a:gd name="T4" fmla="*/ 0 w 358"/>
                  <a:gd name="T5" fmla="*/ 154875057 h 22"/>
                  <a:gd name="T6" fmla="*/ 157382609 w 358"/>
                  <a:gd name="T7" fmla="*/ 309750114 h 22"/>
                  <a:gd name="T8" fmla="*/ 2147483646 w 358"/>
                  <a:gd name="T9" fmla="*/ 309750114 h 22"/>
                  <a:gd name="T10" fmla="*/ 2147483646 w 358"/>
                  <a:gd name="T11" fmla="*/ 154875057 h 22"/>
                  <a:gd name="T12" fmla="*/ 2147483646 w 358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58"/>
                  <a:gd name="T22" fmla="*/ 0 h 22"/>
                  <a:gd name="T23" fmla="*/ 358 w 358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58" h="22">
                    <a:moveTo>
                      <a:pt x="34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347" y="22"/>
                      <a:pt x="347" y="22"/>
                      <a:pt x="347" y="22"/>
                    </a:cubicBezTo>
                    <a:cubicBezTo>
                      <a:pt x="353" y="22"/>
                      <a:pt x="358" y="17"/>
                      <a:pt x="358" y="11"/>
                    </a:cubicBezTo>
                    <a:cubicBezTo>
                      <a:pt x="358" y="5"/>
                      <a:pt x="353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8" name="组合 18"/>
          <p:cNvGrpSpPr>
            <a:grpSpLocks/>
          </p:cNvGrpSpPr>
          <p:nvPr/>
        </p:nvGrpSpPr>
        <p:grpSpPr bwMode="auto">
          <a:xfrm>
            <a:off x="6189670" y="4914337"/>
            <a:ext cx="1058190" cy="944123"/>
            <a:chOff x="0" y="0"/>
            <a:chExt cx="1119836" cy="1119836"/>
          </a:xfrm>
        </p:grpSpPr>
        <p:sp>
          <p:nvSpPr>
            <p:cNvPr id="41" name="椭圆 19"/>
            <p:cNvSpPr>
              <a:spLocks noChangeArrowheads="1"/>
            </p:cNvSpPr>
            <p:nvPr/>
          </p:nvSpPr>
          <p:spPr bwMode="auto">
            <a:xfrm>
              <a:off x="0" y="0"/>
              <a:ext cx="1119836" cy="1119836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5"/>
            <p:cNvSpPr>
              <a:spLocks noEditPoints="1" noChangeArrowheads="1"/>
            </p:cNvSpPr>
            <p:nvPr/>
          </p:nvSpPr>
          <p:spPr bwMode="auto">
            <a:xfrm>
              <a:off x="161169" y="267408"/>
              <a:ext cx="802605" cy="502759"/>
            </a:xfrm>
            <a:custGeom>
              <a:avLst/>
              <a:gdLst>
                <a:gd name="T0" fmla="*/ 2010664437 w 260"/>
                <a:gd name="T1" fmla="*/ 626040472 h 162"/>
                <a:gd name="T2" fmla="*/ 1391266376 w 260"/>
                <a:gd name="T3" fmla="*/ 0 h 162"/>
                <a:gd name="T4" fmla="*/ 857629747 w 260"/>
                <a:gd name="T5" fmla="*/ 317836792 h 162"/>
                <a:gd name="T6" fmla="*/ 771865229 w 260"/>
                <a:gd name="T7" fmla="*/ 308203681 h 162"/>
                <a:gd name="T8" fmla="*/ 333522508 w 260"/>
                <a:gd name="T9" fmla="*/ 645303590 h 162"/>
                <a:gd name="T10" fmla="*/ 0 w 260"/>
                <a:gd name="T11" fmla="*/ 1097979104 h 162"/>
                <a:gd name="T12" fmla="*/ 466930893 w 260"/>
                <a:gd name="T13" fmla="*/ 1560287729 h 162"/>
                <a:gd name="T14" fmla="*/ 2010664437 w 260"/>
                <a:gd name="T15" fmla="*/ 1560287729 h 162"/>
                <a:gd name="T16" fmla="*/ 2147483646 w 260"/>
                <a:gd name="T17" fmla="*/ 1097979104 h 162"/>
                <a:gd name="T18" fmla="*/ 2010664437 w 260"/>
                <a:gd name="T19" fmla="*/ 626040472 h 162"/>
                <a:gd name="T20" fmla="*/ 1238799209 w 260"/>
                <a:gd name="T21" fmla="*/ 1406185888 h 162"/>
                <a:gd name="T22" fmla="*/ 771865229 w 260"/>
                <a:gd name="T23" fmla="*/ 780145416 h 162"/>
                <a:gd name="T24" fmla="*/ 1086328954 w 260"/>
                <a:gd name="T25" fmla="*/ 780145416 h 162"/>
                <a:gd name="T26" fmla="*/ 1086328954 w 260"/>
                <a:gd name="T27" fmla="*/ 308203681 h 162"/>
                <a:gd name="T28" fmla="*/ 1391266376 w 260"/>
                <a:gd name="T29" fmla="*/ 308203681 h 162"/>
                <a:gd name="T30" fmla="*/ 1391266376 w 260"/>
                <a:gd name="T31" fmla="*/ 780145416 h 162"/>
                <a:gd name="T32" fmla="*/ 1705730102 w 260"/>
                <a:gd name="T33" fmla="*/ 780145416 h 162"/>
                <a:gd name="T34" fmla="*/ 1238799209 w 260"/>
                <a:gd name="T35" fmla="*/ 1406185888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0"/>
                <a:gd name="T55" fmla="*/ 0 h 162"/>
                <a:gd name="T56" fmla="*/ 260 w 260"/>
                <a:gd name="T57" fmla="*/ 162 h 16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rgbClr val="000000"/>
                </a:solidFill>
              </a:endParaRPr>
            </a:p>
          </p:txBody>
        </p:sp>
      </p:grpSp>
      <p:sp>
        <p:nvSpPr>
          <p:cNvPr id="29" name="Freeform 11"/>
          <p:cNvSpPr>
            <a:spLocks noChangeArrowheads="1"/>
          </p:cNvSpPr>
          <p:nvPr/>
        </p:nvSpPr>
        <p:spPr bwMode="auto">
          <a:xfrm>
            <a:off x="9399777" y="2972007"/>
            <a:ext cx="99950" cy="88276"/>
          </a:xfrm>
          <a:custGeom>
            <a:avLst/>
            <a:gdLst>
              <a:gd name="T0" fmla="*/ 0 w 41"/>
              <a:gd name="T1" fmla="*/ 267393586 h 41"/>
              <a:gd name="T2" fmla="*/ 79866354 w 41"/>
              <a:gd name="T3" fmla="*/ 267393586 h 41"/>
              <a:gd name="T4" fmla="*/ 272876281 w 41"/>
              <a:gd name="T5" fmla="*/ 78260603 h 41"/>
              <a:gd name="T6" fmla="*/ 272876281 w 41"/>
              <a:gd name="T7" fmla="*/ 0 h 41"/>
              <a:gd name="T8" fmla="*/ 0 w 41"/>
              <a:gd name="T9" fmla="*/ 267393586 h 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"/>
              <a:gd name="T16" fmla="*/ 0 h 41"/>
              <a:gd name="T17" fmla="*/ 41 w 41"/>
              <a:gd name="T18" fmla="*/ 41 h 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" h="41">
                <a:moveTo>
                  <a:pt x="0" y="41"/>
                </a:moveTo>
                <a:cubicBezTo>
                  <a:pt x="12" y="41"/>
                  <a:pt x="12" y="41"/>
                  <a:pt x="12" y="41"/>
                </a:cubicBezTo>
                <a:cubicBezTo>
                  <a:pt x="12" y="25"/>
                  <a:pt x="25" y="12"/>
                  <a:pt x="41" y="12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30" name="Freeform 7"/>
          <p:cNvSpPr>
            <a:spLocks noEditPoints="1" noChangeArrowheads="1"/>
          </p:cNvSpPr>
          <p:nvPr/>
        </p:nvSpPr>
        <p:spPr bwMode="auto">
          <a:xfrm>
            <a:off x="9322746" y="5112897"/>
            <a:ext cx="515163" cy="499894"/>
          </a:xfrm>
          <a:custGeom>
            <a:avLst/>
            <a:gdLst>
              <a:gd name="T0" fmla="*/ 1486073451 w 100"/>
              <a:gd name="T1" fmla="*/ 1412402069 h 132"/>
              <a:gd name="T2" fmla="*/ 891642980 w 100"/>
              <a:gd name="T3" fmla="*/ 1815945517 h 132"/>
              <a:gd name="T4" fmla="*/ 1486073451 w 100"/>
              <a:gd name="T5" fmla="*/ 2147483646 h 132"/>
              <a:gd name="T6" fmla="*/ 2080503922 w 100"/>
              <a:gd name="T7" fmla="*/ 1815945517 h 132"/>
              <a:gd name="T8" fmla="*/ 1486073451 w 100"/>
              <a:gd name="T9" fmla="*/ 1412402069 h 132"/>
              <a:gd name="T10" fmla="*/ 1575236659 w 100"/>
              <a:gd name="T11" fmla="*/ 1876478382 h 132"/>
              <a:gd name="T12" fmla="*/ 1575236659 w 100"/>
              <a:gd name="T13" fmla="*/ 2058072485 h 132"/>
              <a:gd name="T14" fmla="*/ 1486073451 w 100"/>
              <a:gd name="T15" fmla="*/ 2118605350 h 132"/>
              <a:gd name="T16" fmla="*/ 1396910244 w 100"/>
              <a:gd name="T17" fmla="*/ 2058072485 h 132"/>
              <a:gd name="T18" fmla="*/ 1396910244 w 100"/>
              <a:gd name="T19" fmla="*/ 1876478382 h 132"/>
              <a:gd name="T20" fmla="*/ 1218578377 w 100"/>
              <a:gd name="T21" fmla="*/ 1694884280 h 132"/>
              <a:gd name="T22" fmla="*/ 1486073451 w 100"/>
              <a:gd name="T23" fmla="*/ 1533467799 h 132"/>
              <a:gd name="T24" fmla="*/ 1753568526 w 100"/>
              <a:gd name="T25" fmla="*/ 1694884280 h 132"/>
              <a:gd name="T26" fmla="*/ 1575236659 w 100"/>
              <a:gd name="T27" fmla="*/ 1876478382 h 132"/>
              <a:gd name="T28" fmla="*/ 2147483646 w 100"/>
              <a:gd name="T29" fmla="*/ 1008858621 h 132"/>
              <a:gd name="T30" fmla="*/ 2147483646 w 100"/>
              <a:gd name="T31" fmla="*/ 726376410 h 132"/>
              <a:gd name="T32" fmla="*/ 1486073451 w 100"/>
              <a:gd name="T33" fmla="*/ 0 h 132"/>
              <a:gd name="T34" fmla="*/ 416098604 w 100"/>
              <a:gd name="T35" fmla="*/ 726376410 h 132"/>
              <a:gd name="T36" fmla="*/ 416098604 w 100"/>
              <a:gd name="T37" fmla="*/ 1008858621 h 132"/>
              <a:gd name="T38" fmla="*/ 0 w 100"/>
              <a:gd name="T39" fmla="*/ 1392224448 h 132"/>
              <a:gd name="T40" fmla="*/ 0 w 100"/>
              <a:gd name="T41" fmla="*/ 2147483646 h 132"/>
              <a:gd name="T42" fmla="*/ 594430471 w 100"/>
              <a:gd name="T43" fmla="*/ 2147483646 h 132"/>
              <a:gd name="T44" fmla="*/ 2147483646 w 100"/>
              <a:gd name="T45" fmla="*/ 2147483646 h 132"/>
              <a:gd name="T46" fmla="*/ 2147483646 w 100"/>
              <a:gd name="T47" fmla="*/ 2147483646 h 132"/>
              <a:gd name="T48" fmla="*/ 2147483646 w 100"/>
              <a:gd name="T49" fmla="*/ 1392224448 h 132"/>
              <a:gd name="T50" fmla="*/ 2147483646 w 100"/>
              <a:gd name="T51" fmla="*/ 1008858621 h 132"/>
              <a:gd name="T52" fmla="*/ 1486073451 w 100"/>
              <a:gd name="T53" fmla="*/ 2147483646 h 132"/>
              <a:gd name="T54" fmla="*/ 743039452 w 100"/>
              <a:gd name="T55" fmla="*/ 1815945517 h 132"/>
              <a:gd name="T56" fmla="*/ 1486073451 w 100"/>
              <a:gd name="T57" fmla="*/ 1331696075 h 132"/>
              <a:gd name="T58" fmla="*/ 2147483646 w 100"/>
              <a:gd name="T59" fmla="*/ 1815945517 h 132"/>
              <a:gd name="T60" fmla="*/ 1486073451 w 100"/>
              <a:gd name="T61" fmla="*/ 2147483646 h 132"/>
              <a:gd name="T62" fmla="*/ 2147483646 w 100"/>
              <a:gd name="T63" fmla="*/ 988680999 h 132"/>
              <a:gd name="T64" fmla="*/ 713316565 w 100"/>
              <a:gd name="T65" fmla="*/ 988680999 h 132"/>
              <a:gd name="T66" fmla="*/ 713316565 w 100"/>
              <a:gd name="T67" fmla="*/ 726376410 h 132"/>
              <a:gd name="T68" fmla="*/ 1486073451 w 100"/>
              <a:gd name="T69" fmla="*/ 221949346 h 132"/>
              <a:gd name="T70" fmla="*/ 2147483646 w 100"/>
              <a:gd name="T71" fmla="*/ 726376410 h 132"/>
              <a:gd name="T72" fmla="*/ 2147483646 w 100"/>
              <a:gd name="T73" fmla="*/ 988680999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32"/>
              <a:gd name="T113" fmla="*/ 100 w 100"/>
              <a:gd name="T114" fmla="*/ 132 h 13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32">
                <a:moveTo>
                  <a:pt x="50" y="70"/>
                </a:moveTo>
                <a:cubicBezTo>
                  <a:pt x="39" y="70"/>
                  <a:pt x="30" y="79"/>
                  <a:pt x="30" y="90"/>
                </a:cubicBezTo>
                <a:cubicBezTo>
                  <a:pt x="30" y="102"/>
                  <a:pt x="39" y="111"/>
                  <a:pt x="50" y="111"/>
                </a:cubicBezTo>
                <a:cubicBezTo>
                  <a:pt x="61" y="111"/>
                  <a:pt x="70" y="102"/>
                  <a:pt x="70" y="90"/>
                </a:cubicBezTo>
                <a:cubicBezTo>
                  <a:pt x="70" y="79"/>
                  <a:pt x="61" y="70"/>
                  <a:pt x="50" y="70"/>
                </a:cubicBezTo>
                <a:close/>
                <a:moveTo>
                  <a:pt x="53" y="93"/>
                </a:moveTo>
                <a:cubicBezTo>
                  <a:pt x="53" y="102"/>
                  <a:pt x="53" y="102"/>
                  <a:pt x="53" y="102"/>
                </a:cubicBezTo>
                <a:cubicBezTo>
                  <a:pt x="53" y="104"/>
                  <a:pt x="52" y="105"/>
                  <a:pt x="50" y="105"/>
                </a:cubicBezTo>
                <a:cubicBezTo>
                  <a:pt x="48" y="105"/>
                  <a:pt x="47" y="104"/>
                  <a:pt x="47" y="102"/>
                </a:cubicBezTo>
                <a:cubicBezTo>
                  <a:pt x="47" y="93"/>
                  <a:pt x="47" y="93"/>
                  <a:pt x="47" y="93"/>
                </a:cubicBezTo>
                <a:cubicBezTo>
                  <a:pt x="44" y="91"/>
                  <a:pt x="41" y="88"/>
                  <a:pt x="41" y="84"/>
                </a:cubicBezTo>
                <a:cubicBezTo>
                  <a:pt x="41" y="80"/>
                  <a:pt x="45" y="76"/>
                  <a:pt x="50" y="76"/>
                </a:cubicBezTo>
                <a:cubicBezTo>
                  <a:pt x="55" y="76"/>
                  <a:pt x="59" y="80"/>
                  <a:pt x="59" y="84"/>
                </a:cubicBezTo>
                <a:cubicBezTo>
                  <a:pt x="59" y="88"/>
                  <a:pt x="56" y="91"/>
                  <a:pt x="53" y="93"/>
                </a:cubicBezTo>
                <a:close/>
                <a:moveTo>
                  <a:pt x="86" y="50"/>
                </a:moveTo>
                <a:cubicBezTo>
                  <a:pt x="86" y="36"/>
                  <a:pt x="86" y="36"/>
                  <a:pt x="86" y="36"/>
                </a:cubicBezTo>
                <a:cubicBezTo>
                  <a:pt x="86" y="16"/>
                  <a:pt x="70" y="0"/>
                  <a:pt x="50" y="0"/>
                </a:cubicBezTo>
                <a:cubicBezTo>
                  <a:pt x="30" y="0"/>
                  <a:pt x="14" y="16"/>
                  <a:pt x="14" y="36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3"/>
                  <a:pt x="0" y="60"/>
                  <a:pt x="0" y="6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3"/>
                  <a:pt x="9" y="132"/>
                  <a:pt x="2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91" y="132"/>
                  <a:pt x="100" y="123"/>
                  <a:pt x="100" y="112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100" y="60"/>
                  <a:pt x="94" y="53"/>
                  <a:pt x="86" y="50"/>
                </a:cubicBezTo>
                <a:close/>
                <a:moveTo>
                  <a:pt x="50" y="115"/>
                </a:moveTo>
                <a:cubicBezTo>
                  <a:pt x="36" y="115"/>
                  <a:pt x="25" y="104"/>
                  <a:pt x="25" y="90"/>
                </a:cubicBezTo>
                <a:cubicBezTo>
                  <a:pt x="25" y="77"/>
                  <a:pt x="36" y="66"/>
                  <a:pt x="50" y="66"/>
                </a:cubicBezTo>
                <a:cubicBezTo>
                  <a:pt x="64" y="66"/>
                  <a:pt x="75" y="77"/>
                  <a:pt x="75" y="90"/>
                </a:cubicBezTo>
                <a:cubicBezTo>
                  <a:pt x="75" y="104"/>
                  <a:pt x="64" y="115"/>
                  <a:pt x="50" y="115"/>
                </a:cubicBezTo>
                <a:close/>
                <a:moveTo>
                  <a:pt x="76" y="49"/>
                </a:moveTo>
                <a:cubicBezTo>
                  <a:pt x="24" y="49"/>
                  <a:pt x="24" y="49"/>
                  <a:pt x="24" y="49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2"/>
                  <a:pt x="36" y="11"/>
                  <a:pt x="50" y="11"/>
                </a:cubicBezTo>
                <a:cubicBezTo>
                  <a:pt x="64" y="11"/>
                  <a:pt x="76" y="22"/>
                  <a:pt x="76" y="36"/>
                </a:cubicBezTo>
                <a:lnTo>
                  <a:pt x="76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  <p:sp>
        <p:nvSpPr>
          <p:cNvPr id="31" name="文本框 49"/>
          <p:cNvSpPr>
            <a:spLocks noChangeArrowheads="1"/>
          </p:cNvSpPr>
          <p:nvPr/>
        </p:nvSpPr>
        <p:spPr bwMode="auto">
          <a:xfrm>
            <a:off x="3437173" y="3591850"/>
            <a:ext cx="1358244" cy="37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50"/>
          <p:cNvSpPr>
            <a:spLocks noChangeArrowheads="1"/>
          </p:cNvSpPr>
          <p:nvPr/>
        </p:nvSpPr>
        <p:spPr bwMode="auto">
          <a:xfrm>
            <a:off x="2872023" y="3735021"/>
            <a:ext cx="2061927" cy="5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6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(1) </a:t>
            </a:r>
            <a:r>
              <a:rPr lang="en-US" altLang="zh-CN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ETL/RPA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활용</a:t>
            </a:r>
            <a:r>
              <a:rPr lang="en-US" altLang="ko-KR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텍스트 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마이닝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文本框 54"/>
          <p:cNvSpPr>
            <a:spLocks noChangeArrowheads="1"/>
          </p:cNvSpPr>
          <p:nvPr/>
        </p:nvSpPr>
        <p:spPr bwMode="auto">
          <a:xfrm>
            <a:off x="5675576" y="3734628"/>
            <a:ext cx="2366459" cy="59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4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(2) </a:t>
            </a:r>
            <a:r>
              <a:rPr lang="en-US" altLang="zh-CN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AI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추천 알고리즘 적용</a:t>
            </a:r>
            <a:endParaRPr lang="en-US" altLang="ko-KR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altLang="ko-KR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(TF-IDF 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벡터화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 등</a:t>
            </a:r>
            <a:r>
              <a:rPr lang="en-US" altLang="ko-KR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57"/>
          <p:cNvSpPr>
            <a:spLocks noChangeArrowheads="1"/>
          </p:cNvSpPr>
          <p:nvPr/>
        </p:nvSpPr>
        <p:spPr bwMode="auto">
          <a:xfrm>
            <a:off x="8425286" y="3684608"/>
            <a:ext cx="2234402" cy="57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zh-CN" sz="15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(3) </a:t>
            </a:r>
            <a:r>
              <a:rPr lang="en-US" altLang="zh-CN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10km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이내 거리 기준</a:t>
            </a:r>
            <a:endParaRPr lang="en-US" altLang="ko-KR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추천장소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복수조합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59"/>
          <p:cNvSpPr>
            <a:spLocks noChangeArrowheads="1"/>
          </p:cNvSpPr>
          <p:nvPr/>
        </p:nvSpPr>
        <p:spPr bwMode="auto">
          <a:xfrm>
            <a:off x="3411169" y="5876307"/>
            <a:ext cx="1358245" cy="38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60"/>
          <p:cNvSpPr>
            <a:spLocks noChangeArrowheads="1"/>
          </p:cNvSpPr>
          <p:nvPr/>
        </p:nvSpPr>
        <p:spPr bwMode="auto">
          <a:xfrm>
            <a:off x="2605324" y="5970744"/>
            <a:ext cx="2695054" cy="57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ko-KR" sz="15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(6) 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작성된 모임장소 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초대카드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ko-KR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이미지화 다운로드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62"/>
          <p:cNvSpPr>
            <a:spLocks noChangeArrowheads="1"/>
          </p:cNvSpPr>
          <p:nvPr/>
        </p:nvSpPr>
        <p:spPr bwMode="auto">
          <a:xfrm>
            <a:off x="6247679" y="5858460"/>
            <a:ext cx="1360245" cy="38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文本框 63"/>
          <p:cNvSpPr>
            <a:spLocks noChangeArrowheads="1"/>
          </p:cNvSpPr>
          <p:nvPr/>
        </p:nvSpPr>
        <p:spPr bwMode="auto">
          <a:xfrm>
            <a:off x="5598807" y="5960600"/>
            <a:ext cx="2374428" cy="57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ko-KR" sz="15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(5) </a:t>
            </a: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모임초대카드 </a:t>
            </a:r>
            <a:endParaRPr lang="en-US" altLang="ko-KR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사용자 편집</a:t>
            </a:r>
            <a:r>
              <a:rPr lang="en-US" altLang="ko-KR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작성기능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文本框 65"/>
          <p:cNvSpPr>
            <a:spLocks noChangeArrowheads="1"/>
          </p:cNvSpPr>
          <p:nvPr/>
        </p:nvSpPr>
        <p:spPr bwMode="auto">
          <a:xfrm>
            <a:off x="9152202" y="5858460"/>
            <a:ext cx="1360245" cy="38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66"/>
          <p:cNvSpPr>
            <a:spLocks noChangeArrowheads="1"/>
          </p:cNvSpPr>
          <p:nvPr/>
        </p:nvSpPr>
        <p:spPr bwMode="auto">
          <a:xfrm>
            <a:off x="8512752" y="5955307"/>
            <a:ext cx="2069524" cy="57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214" tIns="57607" rIns="115214" bIns="57607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altLang="ko-KR" sz="1500" b="1" spc="-15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(4) </a:t>
            </a:r>
            <a:r>
              <a:rPr lang="ko-KR" altLang="en-US" sz="15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카카오맵</a:t>
            </a:r>
            <a:endParaRPr lang="en-US" altLang="ko-KR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ko-KR" altLang="en-US" sz="15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 데이터시각화</a:t>
            </a:r>
            <a:endParaRPr lang="zh-CN" altLang="en-US" sz="1500" b="1" spc="-150" dirty="0">
              <a:solidFill>
                <a:schemeClr val="tx2">
                  <a:lumMod val="75000"/>
                </a:schemeClr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984587" y="4889440"/>
            <a:ext cx="1058191" cy="944124"/>
            <a:chOff x="7755484" y="2168205"/>
            <a:chExt cx="1058191" cy="1058029"/>
          </a:xfrm>
        </p:grpSpPr>
        <p:sp>
          <p:nvSpPr>
            <p:cNvPr id="16" name="椭圆 22"/>
            <p:cNvSpPr>
              <a:spLocks noChangeArrowheads="1"/>
            </p:cNvSpPr>
            <p:nvPr/>
          </p:nvSpPr>
          <p:spPr bwMode="auto">
            <a:xfrm>
              <a:off x="7755484" y="2168205"/>
              <a:ext cx="1058191" cy="1058029"/>
            </a:xfrm>
            <a:prstGeom prst="ellipse">
              <a:avLst/>
            </a:prstGeom>
            <a:solidFill>
              <a:srgbClr val="4144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zh-CN" ker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8056411" y="2486948"/>
              <a:ext cx="456338" cy="465931"/>
              <a:chOff x="8056411" y="2486948"/>
              <a:chExt cx="456338" cy="465931"/>
            </a:xfrm>
          </p:grpSpPr>
          <p:sp>
            <p:nvSpPr>
              <p:cNvPr id="18" name="Freeform 9"/>
              <p:cNvSpPr>
                <a:spLocks noChangeArrowheads="1"/>
              </p:cNvSpPr>
              <p:nvPr/>
            </p:nvSpPr>
            <p:spPr bwMode="auto">
              <a:xfrm>
                <a:off x="8331022" y="2774208"/>
                <a:ext cx="181727" cy="178671"/>
              </a:xfrm>
              <a:custGeom>
                <a:avLst/>
                <a:gdLst>
                  <a:gd name="T0" fmla="*/ 447104408 w 75"/>
                  <a:gd name="T1" fmla="*/ 274293833 h 74"/>
                  <a:gd name="T2" fmla="*/ 164377186 w 75"/>
                  <a:gd name="T3" fmla="*/ 0 h 74"/>
                  <a:gd name="T4" fmla="*/ 0 w 75"/>
                  <a:gd name="T5" fmla="*/ 156738968 h 74"/>
                  <a:gd name="T6" fmla="*/ 282727222 w 75"/>
                  <a:gd name="T7" fmla="*/ 437562207 h 74"/>
                  <a:gd name="T8" fmla="*/ 447104408 w 75"/>
                  <a:gd name="T9" fmla="*/ 437562207 h 74"/>
                  <a:gd name="T10" fmla="*/ 447104408 w 75"/>
                  <a:gd name="T11" fmla="*/ 274293833 h 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5"/>
                  <a:gd name="T19" fmla="*/ 0 h 74"/>
                  <a:gd name="T20" fmla="*/ 75 w 75"/>
                  <a:gd name="T21" fmla="*/ 74 h 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10"/>
              <p:cNvSpPr>
                <a:spLocks noEditPoints="1" noChangeArrowheads="1"/>
              </p:cNvSpPr>
              <p:nvPr/>
            </p:nvSpPr>
            <p:spPr bwMode="auto">
              <a:xfrm>
                <a:off x="8056411" y="2486948"/>
                <a:ext cx="337206" cy="339172"/>
              </a:xfrm>
              <a:custGeom>
                <a:avLst/>
                <a:gdLst>
                  <a:gd name="T0" fmla="*/ 916128939 w 139"/>
                  <a:gd name="T1" fmla="*/ 460257233 h 140"/>
                  <a:gd name="T2" fmla="*/ 461360839 w 139"/>
                  <a:gd name="T3" fmla="*/ 0 h 140"/>
                  <a:gd name="T4" fmla="*/ 0 w 139"/>
                  <a:gd name="T5" fmla="*/ 460257233 h 140"/>
                  <a:gd name="T6" fmla="*/ 461360839 w 139"/>
                  <a:gd name="T7" fmla="*/ 920511901 h 140"/>
                  <a:gd name="T8" fmla="*/ 916128939 w 139"/>
                  <a:gd name="T9" fmla="*/ 460257233 h 140"/>
                  <a:gd name="T10" fmla="*/ 461360839 w 139"/>
                  <a:gd name="T11" fmla="*/ 802161580 h 140"/>
                  <a:gd name="T12" fmla="*/ 112045765 w 139"/>
                  <a:gd name="T13" fmla="*/ 460257233 h 140"/>
                  <a:gd name="T14" fmla="*/ 461360839 w 139"/>
                  <a:gd name="T15" fmla="*/ 111775731 h 140"/>
                  <a:gd name="T16" fmla="*/ 804083173 w 139"/>
                  <a:gd name="T17" fmla="*/ 460257233 h 140"/>
                  <a:gd name="T18" fmla="*/ 461360839 w 139"/>
                  <a:gd name="T19" fmla="*/ 802161580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9"/>
                  <a:gd name="T31" fmla="*/ 0 h 140"/>
                  <a:gd name="T32" fmla="*/ 139 w 139"/>
                  <a:gd name="T33" fmla="*/ 140 h 1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4" name="椭圆 28"/>
          <p:cNvSpPr>
            <a:spLocks noChangeArrowheads="1"/>
          </p:cNvSpPr>
          <p:nvPr/>
        </p:nvSpPr>
        <p:spPr bwMode="auto">
          <a:xfrm>
            <a:off x="8968170" y="2561168"/>
            <a:ext cx="1058191" cy="944123"/>
          </a:xfrm>
          <a:prstGeom prst="ellipse">
            <a:avLst/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zh-CN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7"/>
          <p:cNvSpPr>
            <a:spLocks noEditPoints="1" noChangeArrowheads="1"/>
          </p:cNvSpPr>
          <p:nvPr/>
        </p:nvSpPr>
        <p:spPr bwMode="auto">
          <a:xfrm>
            <a:off x="9249935" y="2766472"/>
            <a:ext cx="515163" cy="499894"/>
          </a:xfrm>
          <a:custGeom>
            <a:avLst/>
            <a:gdLst>
              <a:gd name="T0" fmla="*/ 1486073451 w 100"/>
              <a:gd name="T1" fmla="*/ 1412402069 h 132"/>
              <a:gd name="T2" fmla="*/ 891642980 w 100"/>
              <a:gd name="T3" fmla="*/ 1815945517 h 132"/>
              <a:gd name="T4" fmla="*/ 1486073451 w 100"/>
              <a:gd name="T5" fmla="*/ 2147483646 h 132"/>
              <a:gd name="T6" fmla="*/ 2080503922 w 100"/>
              <a:gd name="T7" fmla="*/ 1815945517 h 132"/>
              <a:gd name="T8" fmla="*/ 1486073451 w 100"/>
              <a:gd name="T9" fmla="*/ 1412402069 h 132"/>
              <a:gd name="T10" fmla="*/ 1575236659 w 100"/>
              <a:gd name="T11" fmla="*/ 1876478382 h 132"/>
              <a:gd name="T12" fmla="*/ 1575236659 w 100"/>
              <a:gd name="T13" fmla="*/ 2058072485 h 132"/>
              <a:gd name="T14" fmla="*/ 1486073451 w 100"/>
              <a:gd name="T15" fmla="*/ 2118605350 h 132"/>
              <a:gd name="T16" fmla="*/ 1396910244 w 100"/>
              <a:gd name="T17" fmla="*/ 2058072485 h 132"/>
              <a:gd name="T18" fmla="*/ 1396910244 w 100"/>
              <a:gd name="T19" fmla="*/ 1876478382 h 132"/>
              <a:gd name="T20" fmla="*/ 1218578377 w 100"/>
              <a:gd name="T21" fmla="*/ 1694884280 h 132"/>
              <a:gd name="T22" fmla="*/ 1486073451 w 100"/>
              <a:gd name="T23" fmla="*/ 1533467799 h 132"/>
              <a:gd name="T24" fmla="*/ 1753568526 w 100"/>
              <a:gd name="T25" fmla="*/ 1694884280 h 132"/>
              <a:gd name="T26" fmla="*/ 1575236659 w 100"/>
              <a:gd name="T27" fmla="*/ 1876478382 h 132"/>
              <a:gd name="T28" fmla="*/ 2147483646 w 100"/>
              <a:gd name="T29" fmla="*/ 1008858621 h 132"/>
              <a:gd name="T30" fmla="*/ 2147483646 w 100"/>
              <a:gd name="T31" fmla="*/ 726376410 h 132"/>
              <a:gd name="T32" fmla="*/ 1486073451 w 100"/>
              <a:gd name="T33" fmla="*/ 0 h 132"/>
              <a:gd name="T34" fmla="*/ 416098604 w 100"/>
              <a:gd name="T35" fmla="*/ 726376410 h 132"/>
              <a:gd name="T36" fmla="*/ 416098604 w 100"/>
              <a:gd name="T37" fmla="*/ 1008858621 h 132"/>
              <a:gd name="T38" fmla="*/ 0 w 100"/>
              <a:gd name="T39" fmla="*/ 1392224448 h 132"/>
              <a:gd name="T40" fmla="*/ 0 w 100"/>
              <a:gd name="T41" fmla="*/ 2147483646 h 132"/>
              <a:gd name="T42" fmla="*/ 594430471 w 100"/>
              <a:gd name="T43" fmla="*/ 2147483646 h 132"/>
              <a:gd name="T44" fmla="*/ 2147483646 w 100"/>
              <a:gd name="T45" fmla="*/ 2147483646 h 132"/>
              <a:gd name="T46" fmla="*/ 2147483646 w 100"/>
              <a:gd name="T47" fmla="*/ 2147483646 h 132"/>
              <a:gd name="T48" fmla="*/ 2147483646 w 100"/>
              <a:gd name="T49" fmla="*/ 1392224448 h 132"/>
              <a:gd name="T50" fmla="*/ 2147483646 w 100"/>
              <a:gd name="T51" fmla="*/ 1008858621 h 132"/>
              <a:gd name="T52" fmla="*/ 1486073451 w 100"/>
              <a:gd name="T53" fmla="*/ 2147483646 h 132"/>
              <a:gd name="T54" fmla="*/ 743039452 w 100"/>
              <a:gd name="T55" fmla="*/ 1815945517 h 132"/>
              <a:gd name="T56" fmla="*/ 1486073451 w 100"/>
              <a:gd name="T57" fmla="*/ 1331696075 h 132"/>
              <a:gd name="T58" fmla="*/ 2147483646 w 100"/>
              <a:gd name="T59" fmla="*/ 1815945517 h 132"/>
              <a:gd name="T60" fmla="*/ 1486073451 w 100"/>
              <a:gd name="T61" fmla="*/ 2147483646 h 132"/>
              <a:gd name="T62" fmla="*/ 2147483646 w 100"/>
              <a:gd name="T63" fmla="*/ 988680999 h 132"/>
              <a:gd name="T64" fmla="*/ 713316565 w 100"/>
              <a:gd name="T65" fmla="*/ 988680999 h 132"/>
              <a:gd name="T66" fmla="*/ 713316565 w 100"/>
              <a:gd name="T67" fmla="*/ 726376410 h 132"/>
              <a:gd name="T68" fmla="*/ 1486073451 w 100"/>
              <a:gd name="T69" fmla="*/ 221949346 h 132"/>
              <a:gd name="T70" fmla="*/ 2147483646 w 100"/>
              <a:gd name="T71" fmla="*/ 726376410 h 132"/>
              <a:gd name="T72" fmla="*/ 2147483646 w 100"/>
              <a:gd name="T73" fmla="*/ 988680999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00"/>
              <a:gd name="T112" fmla="*/ 0 h 132"/>
              <a:gd name="T113" fmla="*/ 100 w 100"/>
              <a:gd name="T114" fmla="*/ 132 h 13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00" h="132">
                <a:moveTo>
                  <a:pt x="50" y="70"/>
                </a:moveTo>
                <a:cubicBezTo>
                  <a:pt x="39" y="70"/>
                  <a:pt x="30" y="79"/>
                  <a:pt x="30" y="90"/>
                </a:cubicBezTo>
                <a:cubicBezTo>
                  <a:pt x="30" y="102"/>
                  <a:pt x="39" y="111"/>
                  <a:pt x="50" y="111"/>
                </a:cubicBezTo>
                <a:cubicBezTo>
                  <a:pt x="61" y="111"/>
                  <a:pt x="70" y="102"/>
                  <a:pt x="70" y="90"/>
                </a:cubicBezTo>
                <a:cubicBezTo>
                  <a:pt x="70" y="79"/>
                  <a:pt x="61" y="70"/>
                  <a:pt x="50" y="70"/>
                </a:cubicBezTo>
                <a:close/>
                <a:moveTo>
                  <a:pt x="53" y="93"/>
                </a:moveTo>
                <a:cubicBezTo>
                  <a:pt x="53" y="102"/>
                  <a:pt x="53" y="102"/>
                  <a:pt x="53" y="102"/>
                </a:cubicBezTo>
                <a:cubicBezTo>
                  <a:pt x="53" y="104"/>
                  <a:pt x="52" y="105"/>
                  <a:pt x="50" y="105"/>
                </a:cubicBezTo>
                <a:cubicBezTo>
                  <a:pt x="48" y="105"/>
                  <a:pt x="47" y="104"/>
                  <a:pt x="47" y="102"/>
                </a:cubicBezTo>
                <a:cubicBezTo>
                  <a:pt x="47" y="93"/>
                  <a:pt x="47" y="93"/>
                  <a:pt x="47" y="93"/>
                </a:cubicBezTo>
                <a:cubicBezTo>
                  <a:pt x="44" y="91"/>
                  <a:pt x="41" y="88"/>
                  <a:pt x="41" y="84"/>
                </a:cubicBezTo>
                <a:cubicBezTo>
                  <a:pt x="41" y="80"/>
                  <a:pt x="45" y="76"/>
                  <a:pt x="50" y="76"/>
                </a:cubicBezTo>
                <a:cubicBezTo>
                  <a:pt x="55" y="76"/>
                  <a:pt x="59" y="80"/>
                  <a:pt x="59" y="84"/>
                </a:cubicBezTo>
                <a:cubicBezTo>
                  <a:pt x="59" y="88"/>
                  <a:pt x="56" y="91"/>
                  <a:pt x="53" y="93"/>
                </a:cubicBezTo>
                <a:close/>
                <a:moveTo>
                  <a:pt x="86" y="50"/>
                </a:moveTo>
                <a:cubicBezTo>
                  <a:pt x="86" y="36"/>
                  <a:pt x="86" y="36"/>
                  <a:pt x="86" y="36"/>
                </a:cubicBezTo>
                <a:cubicBezTo>
                  <a:pt x="86" y="16"/>
                  <a:pt x="70" y="0"/>
                  <a:pt x="50" y="0"/>
                </a:cubicBezTo>
                <a:cubicBezTo>
                  <a:pt x="30" y="0"/>
                  <a:pt x="14" y="16"/>
                  <a:pt x="14" y="36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3"/>
                  <a:pt x="0" y="60"/>
                  <a:pt x="0" y="6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3"/>
                  <a:pt x="9" y="132"/>
                  <a:pt x="2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91" y="132"/>
                  <a:pt x="100" y="123"/>
                  <a:pt x="100" y="112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100" y="60"/>
                  <a:pt x="94" y="53"/>
                  <a:pt x="86" y="50"/>
                </a:cubicBezTo>
                <a:close/>
                <a:moveTo>
                  <a:pt x="50" y="115"/>
                </a:moveTo>
                <a:cubicBezTo>
                  <a:pt x="36" y="115"/>
                  <a:pt x="25" y="104"/>
                  <a:pt x="25" y="90"/>
                </a:cubicBezTo>
                <a:cubicBezTo>
                  <a:pt x="25" y="77"/>
                  <a:pt x="36" y="66"/>
                  <a:pt x="50" y="66"/>
                </a:cubicBezTo>
                <a:cubicBezTo>
                  <a:pt x="64" y="66"/>
                  <a:pt x="75" y="77"/>
                  <a:pt x="75" y="90"/>
                </a:cubicBezTo>
                <a:cubicBezTo>
                  <a:pt x="75" y="104"/>
                  <a:pt x="64" y="115"/>
                  <a:pt x="50" y="115"/>
                </a:cubicBezTo>
                <a:close/>
                <a:moveTo>
                  <a:pt x="76" y="49"/>
                </a:moveTo>
                <a:cubicBezTo>
                  <a:pt x="24" y="49"/>
                  <a:pt x="24" y="49"/>
                  <a:pt x="24" y="49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2"/>
                  <a:pt x="36" y="11"/>
                  <a:pt x="50" y="11"/>
                </a:cubicBezTo>
                <a:cubicBezTo>
                  <a:pt x="64" y="11"/>
                  <a:pt x="76" y="22"/>
                  <a:pt x="76" y="36"/>
                </a:cubicBezTo>
                <a:lnTo>
                  <a:pt x="76" y="4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1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511035" y="1227902"/>
            <a:ext cx="2146503" cy="59695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600" b="1" dirty="0">
                <a:solidFill>
                  <a:srgbClr val="00B050"/>
                </a:solidFill>
                <a:latin typeface="+mj-ea"/>
              </a:rPr>
              <a:t>개발목표</a:t>
            </a:r>
            <a:endParaRPr lang="en-US" altLang="ko-KR" sz="2600" b="1" dirty="0">
              <a:solidFill>
                <a:srgbClr val="00B050"/>
              </a:solidFill>
              <a:latin typeface="+mj-ea"/>
            </a:endParaRPr>
          </a:p>
        </p:txBody>
      </p:sp>
      <p:grpSp>
        <p:nvGrpSpPr>
          <p:cNvPr id="39" name="组合 27"/>
          <p:cNvGrpSpPr/>
          <p:nvPr/>
        </p:nvGrpSpPr>
        <p:grpSpPr>
          <a:xfrm>
            <a:off x="2388173" y="2598688"/>
            <a:ext cx="2444805" cy="646599"/>
            <a:chOff x="685800" y="2299204"/>
            <a:chExt cx="2714844" cy="718019"/>
          </a:xfrm>
        </p:grpSpPr>
        <p:sp>
          <p:nvSpPr>
            <p:cNvPr id="40" name="矩形 28"/>
            <p:cNvSpPr/>
            <p:nvPr/>
          </p:nvSpPr>
          <p:spPr>
            <a:xfrm>
              <a:off x="773247" y="2299204"/>
              <a:ext cx="2618827" cy="375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/>
                  <a:ea typeface="微软雅黑"/>
                </a:rPr>
                <a:t>커뮤니케이션 </a:t>
              </a:r>
              <a:r>
                <a:rPr lang="ko-KR" altLang="en-US" sz="1600" b="1" kern="0" dirty="0" err="1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/>
                  <a:ea typeface="微软雅黑"/>
                </a:rPr>
                <a:t>협업스킬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41" name="矩形 29"/>
            <p:cNvSpPr/>
            <p:nvPr/>
          </p:nvSpPr>
          <p:spPr>
            <a:xfrm>
              <a:off x="685800" y="2632729"/>
              <a:ext cx="2714844" cy="38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팀원간의 커뮤니케이션 능력 향상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2" name="组合 30"/>
          <p:cNvGrpSpPr/>
          <p:nvPr/>
        </p:nvGrpSpPr>
        <p:grpSpPr>
          <a:xfrm>
            <a:off x="6769763" y="2968557"/>
            <a:ext cx="2481872" cy="2169271"/>
            <a:chOff x="5551356" y="2709927"/>
            <a:chExt cx="2756006" cy="2408877"/>
          </a:xfrm>
          <a:solidFill>
            <a:srgbClr val="39302A">
              <a:lumMod val="75000"/>
            </a:srgbClr>
          </a:solidFill>
        </p:grpSpPr>
        <p:sp>
          <p:nvSpPr>
            <p:cNvPr id="43" name="任意多边形 31"/>
            <p:cNvSpPr/>
            <p:nvPr/>
          </p:nvSpPr>
          <p:spPr>
            <a:xfrm rot="6300000">
              <a:off x="5724920" y="2536363"/>
              <a:ext cx="2408877" cy="2756006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336699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/>
                <a:ea typeface="华文仿宋"/>
                <a:cs typeface="+mn-cs"/>
              </a:endParaRPr>
            </a:p>
          </p:txBody>
        </p:sp>
        <p:pic>
          <p:nvPicPr>
            <p:cNvPr id="46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62" y="2896855"/>
              <a:ext cx="1901138" cy="1921230"/>
            </a:xfrm>
            <a:custGeom>
              <a:avLst/>
              <a:gdLst>
                <a:gd name="connsiteX0" fmla="*/ 950569 w 1901138"/>
                <a:gd name="connsiteY0" fmla="*/ 0 h 1901138"/>
                <a:gd name="connsiteX1" fmla="*/ 1901138 w 1901138"/>
                <a:gd name="connsiteY1" fmla="*/ 950569 h 1901138"/>
                <a:gd name="connsiteX2" fmla="*/ 950569 w 1901138"/>
                <a:gd name="connsiteY2" fmla="*/ 1901138 h 1901138"/>
                <a:gd name="connsiteX3" fmla="*/ 0 w 1901138"/>
                <a:gd name="connsiteY3" fmla="*/ 950569 h 1901138"/>
                <a:gd name="connsiteX4" fmla="*/ 950569 w 1901138"/>
                <a:gd name="connsiteY4" fmla="*/ 0 h 190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138" h="1901138">
                  <a:moveTo>
                    <a:pt x="950569" y="0"/>
                  </a:moveTo>
                  <a:cubicBezTo>
                    <a:pt x="1475554" y="0"/>
                    <a:pt x="1901138" y="425584"/>
                    <a:pt x="1901138" y="950569"/>
                  </a:cubicBezTo>
                  <a:cubicBezTo>
                    <a:pt x="1901138" y="1475554"/>
                    <a:pt x="1475554" y="1901138"/>
                    <a:pt x="950569" y="1901138"/>
                  </a:cubicBezTo>
                  <a:cubicBezTo>
                    <a:pt x="425584" y="1901138"/>
                    <a:pt x="0" y="1475554"/>
                    <a:pt x="0" y="950569"/>
                  </a:cubicBezTo>
                  <a:cubicBezTo>
                    <a:pt x="0" y="425584"/>
                    <a:pt x="425584" y="0"/>
                    <a:pt x="950569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47" name="组合 33"/>
          <p:cNvGrpSpPr/>
          <p:nvPr/>
        </p:nvGrpSpPr>
        <p:grpSpPr>
          <a:xfrm>
            <a:off x="6266256" y="1503536"/>
            <a:ext cx="1824009" cy="1594268"/>
            <a:chOff x="4992234" y="1083088"/>
            <a:chExt cx="2025479" cy="1770362"/>
          </a:xfrm>
          <a:solidFill>
            <a:srgbClr val="39302A">
              <a:lumMod val="75000"/>
            </a:srgbClr>
          </a:solidFill>
        </p:grpSpPr>
        <p:sp>
          <p:nvSpPr>
            <p:cNvPr id="48" name="任意多边形 34"/>
            <p:cNvSpPr/>
            <p:nvPr/>
          </p:nvSpPr>
          <p:spPr>
            <a:xfrm rot="5400000">
              <a:off x="5119793" y="955529"/>
              <a:ext cx="1770362" cy="2025479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336699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/>
                <a:ea typeface="华文仿宋"/>
                <a:cs typeface="+mn-cs"/>
              </a:endParaRPr>
            </a:p>
          </p:txBody>
        </p:sp>
        <p:pic>
          <p:nvPicPr>
            <p:cNvPr id="49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791" y="1299280"/>
              <a:ext cx="1343948" cy="1337974"/>
            </a:xfrm>
            <a:custGeom>
              <a:avLst/>
              <a:gdLst>
                <a:gd name="connsiteX0" fmla="*/ 671974 w 1343948"/>
                <a:gd name="connsiteY0" fmla="*/ 0 h 1343948"/>
                <a:gd name="connsiteX1" fmla="*/ 1343948 w 1343948"/>
                <a:gd name="connsiteY1" fmla="*/ 671974 h 1343948"/>
                <a:gd name="connsiteX2" fmla="*/ 671974 w 1343948"/>
                <a:gd name="connsiteY2" fmla="*/ 1343948 h 1343948"/>
                <a:gd name="connsiteX3" fmla="*/ 0 w 1343948"/>
                <a:gd name="connsiteY3" fmla="*/ 671974 h 1343948"/>
                <a:gd name="connsiteX4" fmla="*/ 671974 w 1343948"/>
                <a:gd name="connsiteY4" fmla="*/ 0 h 134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948" h="1343948">
                  <a:moveTo>
                    <a:pt x="671974" y="0"/>
                  </a:moveTo>
                  <a:cubicBezTo>
                    <a:pt x="1043095" y="0"/>
                    <a:pt x="1343948" y="300853"/>
                    <a:pt x="1343948" y="671974"/>
                  </a:cubicBezTo>
                  <a:cubicBezTo>
                    <a:pt x="1343948" y="1043095"/>
                    <a:pt x="1043095" y="1343948"/>
                    <a:pt x="671974" y="1343948"/>
                  </a:cubicBezTo>
                  <a:cubicBezTo>
                    <a:pt x="300853" y="1343948"/>
                    <a:pt x="0" y="1043095"/>
                    <a:pt x="0" y="671974"/>
                  </a:cubicBezTo>
                  <a:cubicBezTo>
                    <a:pt x="0" y="300853"/>
                    <a:pt x="300853" y="0"/>
                    <a:pt x="671974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50" name="组合 36"/>
          <p:cNvGrpSpPr/>
          <p:nvPr/>
        </p:nvGrpSpPr>
        <p:grpSpPr>
          <a:xfrm>
            <a:off x="4794868" y="2600337"/>
            <a:ext cx="2035224" cy="1778880"/>
            <a:chOff x="3358324" y="2301035"/>
            <a:chExt cx="2260024" cy="1975365"/>
          </a:xfrm>
          <a:solidFill>
            <a:srgbClr val="0070C0"/>
          </a:solidFill>
        </p:grpSpPr>
        <p:sp>
          <p:nvSpPr>
            <p:cNvPr id="51" name="任意多边形 37"/>
            <p:cNvSpPr/>
            <p:nvPr/>
          </p:nvSpPr>
          <p:spPr>
            <a:xfrm rot="18000000">
              <a:off x="3500653" y="2158706"/>
              <a:ext cx="1975365" cy="2260024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84B5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/>
                <a:ea typeface="华文仿宋"/>
                <a:cs typeface="+mn-cs"/>
              </a:endParaRPr>
            </a:p>
          </p:txBody>
        </p:sp>
        <p:pic>
          <p:nvPicPr>
            <p:cNvPr id="52" name="图片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015" y="2606628"/>
              <a:ext cx="1518987" cy="1509152"/>
            </a:xfrm>
            <a:custGeom>
              <a:avLst/>
              <a:gdLst>
                <a:gd name="connsiteX0" fmla="*/ 759493 w 1518986"/>
                <a:gd name="connsiteY0" fmla="*/ 0 h 1518986"/>
                <a:gd name="connsiteX1" fmla="*/ 1518986 w 1518986"/>
                <a:gd name="connsiteY1" fmla="*/ 759493 h 1518986"/>
                <a:gd name="connsiteX2" fmla="*/ 759493 w 1518986"/>
                <a:gd name="connsiteY2" fmla="*/ 1518986 h 1518986"/>
                <a:gd name="connsiteX3" fmla="*/ 0 w 1518986"/>
                <a:gd name="connsiteY3" fmla="*/ 759493 h 1518986"/>
                <a:gd name="connsiteX4" fmla="*/ 759493 w 1518986"/>
                <a:gd name="connsiteY4" fmla="*/ 0 h 1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986" h="1518986">
                  <a:moveTo>
                    <a:pt x="759493" y="0"/>
                  </a:moveTo>
                  <a:cubicBezTo>
                    <a:pt x="1178949" y="0"/>
                    <a:pt x="1518986" y="340037"/>
                    <a:pt x="1518986" y="759493"/>
                  </a:cubicBezTo>
                  <a:cubicBezTo>
                    <a:pt x="1518986" y="1178949"/>
                    <a:pt x="1178949" y="1518986"/>
                    <a:pt x="759493" y="1518986"/>
                  </a:cubicBezTo>
                  <a:cubicBezTo>
                    <a:pt x="340037" y="1518986"/>
                    <a:pt x="0" y="1178949"/>
                    <a:pt x="0" y="759493"/>
                  </a:cubicBezTo>
                  <a:cubicBezTo>
                    <a:pt x="0" y="340037"/>
                    <a:pt x="340037" y="0"/>
                    <a:pt x="759493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53" name="组合 39"/>
          <p:cNvGrpSpPr/>
          <p:nvPr/>
        </p:nvGrpSpPr>
        <p:grpSpPr>
          <a:xfrm>
            <a:off x="5287893" y="4390479"/>
            <a:ext cx="1889795" cy="1651769"/>
            <a:chOff x="3905806" y="4288907"/>
            <a:chExt cx="2098532" cy="1834214"/>
          </a:xfrm>
          <a:solidFill>
            <a:srgbClr val="0070C0"/>
          </a:solidFill>
        </p:grpSpPr>
        <p:sp>
          <p:nvSpPr>
            <p:cNvPr id="54" name="任意多边形 40"/>
            <p:cNvSpPr/>
            <p:nvPr/>
          </p:nvSpPr>
          <p:spPr>
            <a:xfrm rot="15869224">
              <a:off x="4037965" y="4156748"/>
              <a:ext cx="1834214" cy="2098532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84B5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/>
                <a:ea typeface="华文仿宋"/>
                <a:cs typeface="+mn-cs"/>
              </a:endParaRPr>
            </a:p>
          </p:txBody>
        </p:sp>
        <p:pic>
          <p:nvPicPr>
            <p:cNvPr id="55" name="图片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9125" y="4474613"/>
              <a:ext cx="1418436" cy="1419972"/>
            </a:xfrm>
            <a:custGeom>
              <a:avLst/>
              <a:gdLst>
                <a:gd name="connsiteX0" fmla="*/ 709218 w 1418436"/>
                <a:gd name="connsiteY0" fmla="*/ 0 h 1418436"/>
                <a:gd name="connsiteX1" fmla="*/ 1418436 w 1418436"/>
                <a:gd name="connsiteY1" fmla="*/ 709218 h 1418436"/>
                <a:gd name="connsiteX2" fmla="*/ 709218 w 1418436"/>
                <a:gd name="connsiteY2" fmla="*/ 1418436 h 1418436"/>
                <a:gd name="connsiteX3" fmla="*/ 0 w 1418436"/>
                <a:gd name="connsiteY3" fmla="*/ 709218 h 1418436"/>
                <a:gd name="connsiteX4" fmla="*/ 709218 w 1418436"/>
                <a:gd name="connsiteY4" fmla="*/ 0 h 14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36" h="1418436">
                  <a:moveTo>
                    <a:pt x="709218" y="0"/>
                  </a:moveTo>
                  <a:cubicBezTo>
                    <a:pt x="1100908" y="0"/>
                    <a:pt x="1418436" y="317528"/>
                    <a:pt x="1418436" y="709218"/>
                  </a:cubicBezTo>
                  <a:cubicBezTo>
                    <a:pt x="1418436" y="1100908"/>
                    <a:pt x="1100908" y="1418436"/>
                    <a:pt x="709218" y="1418436"/>
                  </a:cubicBezTo>
                  <a:cubicBezTo>
                    <a:pt x="317528" y="1418436"/>
                    <a:pt x="0" y="1100908"/>
                    <a:pt x="0" y="709218"/>
                  </a:cubicBezTo>
                  <a:cubicBezTo>
                    <a:pt x="0" y="317528"/>
                    <a:pt x="317528" y="0"/>
                    <a:pt x="709218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56" name="组合 42"/>
          <p:cNvGrpSpPr/>
          <p:nvPr/>
        </p:nvGrpSpPr>
        <p:grpSpPr>
          <a:xfrm>
            <a:off x="2314665" y="4699012"/>
            <a:ext cx="2890536" cy="960476"/>
            <a:chOff x="604172" y="4631520"/>
            <a:chExt cx="3209809" cy="1066565"/>
          </a:xfrm>
        </p:grpSpPr>
        <p:sp>
          <p:nvSpPr>
            <p:cNvPr id="57" name="矩形 43"/>
            <p:cNvSpPr/>
            <p:nvPr/>
          </p:nvSpPr>
          <p:spPr>
            <a:xfrm>
              <a:off x="604172" y="4631520"/>
              <a:ext cx="3209809" cy="375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noProof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微软雅黑"/>
                  <a:ea typeface="微软雅黑"/>
                </a:rPr>
                <a:t>데이터분석 및 웹 페이지 제작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" name="矩形 44"/>
            <p:cNvSpPr/>
            <p:nvPr/>
          </p:nvSpPr>
          <p:spPr>
            <a:xfrm>
              <a:off x="1099137" y="5031630"/>
              <a:ext cx="2714844" cy="66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데이터 분석 및 웹 페이지 제작으로 취업 스펙 확보 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9" name="组合 45"/>
          <p:cNvGrpSpPr/>
          <p:nvPr/>
        </p:nvGrpSpPr>
        <p:grpSpPr>
          <a:xfrm>
            <a:off x="8267672" y="1730340"/>
            <a:ext cx="2782765" cy="949037"/>
            <a:chOff x="7214717" y="1334946"/>
            <a:chExt cx="2714844" cy="1053865"/>
          </a:xfrm>
        </p:grpSpPr>
        <p:sp>
          <p:nvSpPr>
            <p:cNvPr id="60" name="矩形 46"/>
            <p:cNvSpPr/>
            <p:nvPr/>
          </p:nvSpPr>
          <p:spPr>
            <a:xfrm>
              <a:off x="7329799" y="1334946"/>
              <a:ext cx="2103728" cy="375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noProof="0" dirty="0" err="1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에자일</a:t>
              </a:r>
              <a:r>
                <a:rPr lang="en-US" altLang="ko-KR" sz="1600" b="1" kern="0" dirty="0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(</a:t>
              </a:r>
              <a:r>
                <a:rPr lang="en-US" altLang="ko-KR" sz="1600" b="1" kern="0" dirty="0" err="1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Ajile</a:t>
              </a:r>
              <a:r>
                <a:rPr lang="en-US" altLang="ko-KR" sz="1600" b="1" kern="0" dirty="0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)</a:t>
              </a:r>
              <a:r>
                <a:rPr lang="ko-KR" altLang="en-US" sz="1600" b="1" kern="0" noProof="0" dirty="0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 </a:t>
              </a:r>
              <a:r>
                <a:rPr lang="ko-KR" altLang="en-US" sz="1600" b="1" kern="0" dirty="0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방법론 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9302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" name="矩形 47"/>
            <p:cNvSpPr/>
            <p:nvPr/>
          </p:nvSpPr>
          <p:spPr>
            <a:xfrm>
              <a:off x="7214717" y="1722355"/>
              <a:ext cx="2714844" cy="666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 noProof="0" dirty="0" err="1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에자일</a:t>
              </a:r>
              <a:r>
                <a:rPr lang="en-US" altLang="ko-KR" sz="1100" kern="0" noProof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(</a:t>
              </a:r>
              <a:r>
                <a:rPr lang="en-US" altLang="ko-KR" sz="1100" kern="0" noProof="0" dirty="0" err="1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Ajile</a:t>
              </a:r>
              <a:r>
                <a:rPr lang="en-US" altLang="ko-KR" sz="1100" kern="0" noProof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) </a:t>
              </a:r>
              <a:r>
                <a:rPr lang="ko-KR" altLang="en-US" sz="1100" kern="0" noProof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프로젝트 관리 기법을 활용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62" name="组合 48"/>
          <p:cNvGrpSpPr/>
          <p:nvPr/>
        </p:nvGrpSpPr>
        <p:grpSpPr>
          <a:xfrm>
            <a:off x="9274451" y="3973078"/>
            <a:ext cx="2444804" cy="1032047"/>
            <a:chOff x="8332698" y="3825402"/>
            <a:chExt cx="2714844" cy="1146041"/>
          </a:xfrm>
        </p:grpSpPr>
        <p:sp>
          <p:nvSpPr>
            <p:cNvPr id="63" name="矩形 49"/>
            <p:cNvSpPr/>
            <p:nvPr/>
          </p:nvSpPr>
          <p:spPr>
            <a:xfrm>
              <a:off x="8434708" y="3825402"/>
              <a:ext cx="2390981" cy="375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kern="0" noProof="0" dirty="0" smtClean="0">
                  <a:solidFill>
                    <a:srgbClr val="39302A">
                      <a:lumMod val="75000"/>
                    </a:srgbClr>
                  </a:solidFill>
                  <a:latin typeface="微软雅黑"/>
                  <a:ea typeface="微软雅黑"/>
                </a:rPr>
                <a:t>다양한 개발언어 활용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9302A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4" name="矩形 50"/>
            <p:cNvSpPr/>
            <p:nvPr/>
          </p:nvSpPr>
          <p:spPr>
            <a:xfrm>
              <a:off x="8332698" y="4304988"/>
              <a:ext cx="2714844" cy="666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Java, </a:t>
              </a:r>
              <a:r>
                <a:rPr kumimoji="0" lang="en-US" altLang="zh-CN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Phython</a:t>
              </a:r>
              <a:r>
                <a:rPr kumimoji="0" lang="en-US" altLang="zh-CN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,</a:t>
              </a:r>
              <a:r>
                <a:rPr kumimoji="0" lang="en-US" altLang="zh-CN" sz="11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 </a:t>
              </a:r>
              <a:r>
                <a:rPr kumimoji="0" lang="en-US" altLang="zh-CN" sz="1100" b="0" i="0" u="none" strike="noStrike" kern="0" cap="none" spc="0" normalizeH="0" noProof="0" dirty="0" err="1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JavaScipt</a:t>
              </a:r>
              <a:r>
                <a:rPr kumimoji="0" lang="en-US" altLang="zh-CN" sz="11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 </a:t>
              </a:r>
              <a:r>
                <a:rPr lang="ko-KR" altLang="en-US" sz="1100" kern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ea typeface="微软雅黑"/>
                  <a:cs typeface="Segoe UI Semilight" panose="020B0402040204020203" pitchFamily="34" charset="0"/>
                </a:rPr>
                <a:t>언어의 다양한 툴 활용</a:t>
              </a:r>
              <a:r>
                <a:rPr kumimoji="0" lang="ko-KR" alt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ea typeface="微软雅黑"/>
                  <a:cs typeface="Segoe UI Semilight" panose="020B0402040204020203" pitchFamily="34" charset="0"/>
                </a:rPr>
                <a:t> 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ea typeface="微软雅黑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</a:t>
            </a:r>
            <a:r>
              <a:rPr lang="ko-KR" altLang="en-US" sz="3200" b="1" dirty="0" smtClean="0"/>
              <a:t>개요</a:t>
            </a:r>
            <a:endParaRPr lang="ko-KR" altLang="en-US" sz="3200" b="1" dirty="0"/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676677" y="1495491"/>
            <a:ext cx="3459882" cy="4979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000" b="1" dirty="0">
                <a:solidFill>
                  <a:srgbClr val="00B050"/>
                </a:solidFill>
                <a:latin typeface="+mj-ea"/>
              </a:rPr>
              <a:t>페르소나</a:t>
            </a:r>
            <a:r>
              <a:rPr lang="en-US" altLang="ko-KR" sz="3000" b="1" dirty="0">
                <a:solidFill>
                  <a:srgbClr val="00B050"/>
                </a:solidFill>
                <a:latin typeface="+mj-ea"/>
              </a:rPr>
              <a:t>-A 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/>
              <a:t>40</a:t>
            </a:r>
            <a:r>
              <a:rPr lang="ko-KR" altLang="en-US" sz="2800" b="1" dirty="0"/>
              <a:t>대 직장인</a:t>
            </a:r>
            <a:endParaRPr lang="ko-KR" altLang="en-US" sz="3000" dirty="0">
              <a:solidFill>
                <a:srgbClr val="00B05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022CFC8-995A-3D35-320C-C8CB6204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076" y="3654706"/>
            <a:ext cx="2650475" cy="26504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DE06C0E-9868-6551-F90E-BC221A7C0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11" y="800277"/>
            <a:ext cx="2184273" cy="2164693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88EEBC4B-E0EC-B85B-F352-E96740C0CE52}"/>
              </a:ext>
            </a:extLst>
          </p:cNvPr>
          <p:cNvSpPr/>
          <p:nvPr/>
        </p:nvSpPr>
        <p:spPr>
          <a:xfrm flipH="1">
            <a:off x="8343346" y="951342"/>
            <a:ext cx="2738205" cy="2593878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750A2-E807-6ADD-3DAF-353DB321D9BC}"/>
              </a:ext>
            </a:extLst>
          </p:cNvPr>
          <p:cNvSpPr txBox="1"/>
          <p:nvPr/>
        </p:nvSpPr>
        <p:spPr>
          <a:xfrm>
            <a:off x="9266981" y="3022297"/>
            <a:ext cx="12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김가장</a:t>
            </a:r>
            <a:endParaRPr lang="ko-KR" altLang="en-US" sz="2000" b="1" dirty="0"/>
          </a:p>
        </p:txBody>
      </p:sp>
      <p:sp>
        <p:nvSpPr>
          <p:cNvPr id="23" name="구름 22">
            <a:extLst>
              <a:ext uri="{FF2B5EF4-FFF2-40B4-BE49-F238E27FC236}">
                <a16:creationId xmlns:a16="http://schemas.microsoft.com/office/drawing/2014/main" id="{6F282C2A-F800-03FE-792A-0FD36DFEFCD5}"/>
              </a:ext>
            </a:extLst>
          </p:cNvPr>
          <p:cNvSpPr/>
          <p:nvPr/>
        </p:nvSpPr>
        <p:spPr>
          <a:xfrm>
            <a:off x="6350963" y="1469049"/>
            <a:ext cx="1923142" cy="1553248"/>
          </a:xfrm>
          <a:prstGeom prst="cloud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604726-9212-0FA9-E49D-2E28DE0D7A00}"/>
              </a:ext>
            </a:extLst>
          </p:cNvPr>
          <p:cNvSpPr txBox="1"/>
          <p:nvPr/>
        </p:nvSpPr>
        <p:spPr>
          <a:xfrm>
            <a:off x="6580306" y="2020642"/>
            <a:ext cx="92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추어탕</a:t>
            </a:r>
            <a:endParaRPr lang="en-US" altLang="ko-KR" sz="1400" dirty="0"/>
          </a:p>
          <a:p>
            <a:r>
              <a:rPr lang="ko-KR" altLang="en-US" sz="1400" dirty="0" err="1"/>
              <a:t>러버</a:t>
            </a:r>
            <a:r>
              <a:rPr lang="ko-KR" altLang="en-US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9B50BF-CFEB-9406-73E6-99E4F0C42C38}"/>
              </a:ext>
            </a:extLst>
          </p:cNvPr>
          <p:cNvSpPr/>
          <p:nvPr/>
        </p:nvSpPr>
        <p:spPr>
          <a:xfrm flipH="1">
            <a:off x="8156758" y="2780380"/>
            <a:ext cx="186586" cy="14748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6EEF0-F2B6-71C2-B61A-FE91146506E7}"/>
              </a:ext>
            </a:extLst>
          </p:cNvPr>
          <p:cNvSpPr txBox="1"/>
          <p:nvPr/>
        </p:nvSpPr>
        <p:spPr>
          <a:xfrm>
            <a:off x="7281110" y="1752008"/>
            <a:ext cx="926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회식</a:t>
            </a:r>
            <a:endParaRPr lang="en-US" altLang="ko-KR" sz="1400" dirty="0"/>
          </a:p>
          <a:p>
            <a:r>
              <a:rPr lang="ko-KR" altLang="en-US" sz="1400" dirty="0"/>
              <a:t>어디로</a:t>
            </a:r>
            <a:endParaRPr lang="en-US" altLang="ko-KR" sz="1400" dirty="0"/>
          </a:p>
          <a:p>
            <a:r>
              <a:rPr lang="ko-KR" altLang="en-US" sz="1400" dirty="0"/>
              <a:t>가지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EA273-66F4-3ABB-CFC7-E7D67A7C0268}"/>
              </a:ext>
            </a:extLst>
          </p:cNvPr>
          <p:cNvSpPr txBox="1"/>
          <p:nvPr/>
        </p:nvSpPr>
        <p:spPr>
          <a:xfrm>
            <a:off x="2612518" y="3110564"/>
            <a:ext cx="57583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거주지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남동구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구월동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키워드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chemeClr val="accent5"/>
                </a:solidFill>
              </a:rPr>
              <a:t>예약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회식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단체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정보력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 </a:t>
            </a:r>
            <a:r>
              <a:rPr lang="ko-KR" altLang="en-US" sz="1600" dirty="0"/>
              <a:t>평소 파티 피플에 관심 없는 편 가까운 곳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개인적으로 </a:t>
            </a:r>
            <a:r>
              <a:rPr lang="ko-KR" altLang="en-US" sz="1600" dirty="0" err="1"/>
              <a:t>가성비</a:t>
            </a:r>
            <a:r>
              <a:rPr lang="ko-KR" altLang="en-US" sz="1600" dirty="0"/>
              <a:t> 제일 좋은 집을 좋아해서 파티피플에서 </a:t>
            </a:r>
            <a:endParaRPr lang="en-US" altLang="ko-KR" sz="1600" dirty="0"/>
          </a:p>
          <a:p>
            <a:r>
              <a:rPr lang="ko-KR" altLang="en-US" sz="1600" dirty="0"/>
              <a:t>  가끔 검색 해봄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잠재요구사항</a:t>
            </a:r>
            <a:endParaRPr lang="en-US" altLang="ko-KR" sz="1600" b="1" dirty="0"/>
          </a:p>
          <a:p>
            <a:r>
              <a:rPr lang="ko-KR" altLang="en-US" sz="1600" dirty="0"/>
              <a:t>  회식 때 어디로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dirty="0"/>
              <a:t>할지 오래 고민해서 센스 없다는 </a:t>
            </a:r>
            <a:endParaRPr lang="en-US" altLang="ko-KR" sz="1600" dirty="0"/>
          </a:p>
          <a:p>
            <a:r>
              <a:rPr lang="ko-KR" altLang="en-US" sz="1600" dirty="0"/>
              <a:t>  얘기 많이 들어 친구에게 추천 받은 </a:t>
            </a:r>
            <a:r>
              <a:rPr lang="ko-KR" altLang="en-US" sz="1600" dirty="0" err="1"/>
              <a:t>파티피플</a:t>
            </a:r>
            <a:r>
              <a:rPr lang="ko-KR" altLang="en-US" sz="1600" dirty="0"/>
              <a:t> 이용해서 </a:t>
            </a:r>
            <a:endParaRPr lang="en-US" altLang="ko-KR" sz="1600" dirty="0"/>
          </a:p>
          <a:p>
            <a:r>
              <a:rPr lang="ko-KR" altLang="en-US" sz="1600" dirty="0"/>
              <a:t>  회식</a:t>
            </a:r>
            <a:r>
              <a:rPr lang="en-US" altLang="ko-KR" sz="1600" dirty="0"/>
              <a:t>, </a:t>
            </a:r>
            <a:r>
              <a:rPr lang="ko-KR" altLang="en-US" sz="1600" dirty="0"/>
              <a:t>야유회 장소 예약함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42D7D-FA4D-44E0-E203-456A1FE4DD25}"/>
              </a:ext>
            </a:extLst>
          </p:cNvPr>
          <p:cNvSpPr txBox="1"/>
          <p:nvPr/>
        </p:nvSpPr>
        <p:spPr>
          <a:xfrm>
            <a:off x="2660846" y="2504410"/>
            <a:ext cx="431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mtClean="0">
                <a:solidFill>
                  <a:srgbClr val="00B050"/>
                </a:solidFill>
              </a:rPr>
              <a:t>#</a:t>
            </a:r>
            <a:r>
              <a:rPr lang="ko-KR" altLang="en-US" sz="1800" smtClean="0">
                <a:solidFill>
                  <a:srgbClr val="00B050"/>
                </a:solidFill>
              </a:rPr>
              <a:t>회식 </a:t>
            </a:r>
            <a:r>
              <a:rPr lang="en-US" altLang="ko-KR" sz="1800" smtClean="0">
                <a:solidFill>
                  <a:srgbClr val="00B050"/>
                </a:solidFill>
              </a:rPr>
              <a:t>#</a:t>
            </a:r>
            <a:r>
              <a:rPr lang="ko-KR" altLang="en-US" sz="1800" smtClean="0">
                <a:solidFill>
                  <a:srgbClr val="00B050"/>
                </a:solidFill>
              </a:rPr>
              <a:t>야유회 </a:t>
            </a:r>
            <a:r>
              <a:rPr lang="en-US" altLang="ko-KR" sz="1800" smtClean="0">
                <a:solidFill>
                  <a:srgbClr val="00B050"/>
                </a:solidFill>
              </a:rPr>
              <a:t>#</a:t>
            </a:r>
            <a:r>
              <a:rPr lang="ko-KR" altLang="en-US" sz="1800" smtClean="0">
                <a:solidFill>
                  <a:srgbClr val="00B050"/>
                </a:solidFill>
              </a:rPr>
              <a:t>가성비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70429" y="977604"/>
            <a:ext cx="5672916" cy="369332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ko-KR" altLang="en-US" b="1" spc="-150" dirty="0" smtClean="0">
                <a:solidFill>
                  <a:srgbClr val="92D050"/>
                </a:solidFill>
              </a:rPr>
              <a:t>프로젝트 모델링 </a:t>
            </a:r>
            <a:r>
              <a:rPr lang="en-US" altLang="ko-KR" b="1" spc="-150" dirty="0" smtClean="0">
                <a:solidFill>
                  <a:srgbClr val="92D050"/>
                </a:solidFill>
              </a:rPr>
              <a:t>: </a:t>
            </a:r>
            <a:r>
              <a:rPr lang="ko-KR" altLang="en-US" b="1" spc="-150" dirty="0" smtClean="0">
                <a:solidFill>
                  <a:schemeClr val="bg1"/>
                </a:solidFill>
              </a:rPr>
              <a:t>페르소나 </a:t>
            </a:r>
            <a:r>
              <a:rPr lang="ko-KR" altLang="en-US" b="1" spc="-150" dirty="0" err="1" smtClean="0">
                <a:solidFill>
                  <a:schemeClr val="bg1"/>
                </a:solidFill>
              </a:rPr>
              <a:t>셋팅</a:t>
            </a:r>
            <a:r>
              <a:rPr lang="en-US" altLang="ko-KR" b="1" spc="-150" dirty="0" smtClean="0">
                <a:solidFill>
                  <a:schemeClr val="bg1"/>
                </a:solidFill>
              </a:rPr>
              <a:t>, </a:t>
            </a:r>
            <a:r>
              <a:rPr lang="ko-KR" altLang="en-US" b="1" spc="-150" dirty="0" err="1" smtClean="0">
                <a:solidFill>
                  <a:schemeClr val="bg1"/>
                </a:solidFill>
              </a:rPr>
              <a:t>워드클라우드</a:t>
            </a:r>
            <a:r>
              <a:rPr lang="ko-KR" altLang="en-US" b="1" spc="-150" dirty="0" smtClean="0">
                <a:solidFill>
                  <a:schemeClr val="bg1"/>
                </a:solidFill>
              </a:rPr>
              <a:t> 분석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5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676677" y="1297087"/>
            <a:ext cx="3459882" cy="4979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000" b="1" dirty="0">
                <a:solidFill>
                  <a:srgbClr val="00B050"/>
                </a:solidFill>
                <a:latin typeface="+mj-ea"/>
              </a:rPr>
              <a:t>페르소나</a:t>
            </a:r>
            <a:r>
              <a:rPr lang="en-US" altLang="ko-KR" sz="3000" b="1" dirty="0">
                <a:solidFill>
                  <a:srgbClr val="00B050"/>
                </a:solidFill>
                <a:latin typeface="+mj-ea"/>
              </a:rPr>
              <a:t>-B 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/>
              <a:t>20</a:t>
            </a:r>
            <a:r>
              <a:rPr lang="ko-KR" altLang="en-US" sz="2800" b="1" dirty="0"/>
              <a:t>대 </a:t>
            </a:r>
            <a:r>
              <a:rPr lang="ko-KR" altLang="en-US" sz="2800" b="1" dirty="0" err="1"/>
              <a:t>인싸</a:t>
            </a:r>
            <a:r>
              <a:rPr lang="ko-KR" altLang="en-US" sz="2800" b="1" dirty="0"/>
              <a:t> 대학생</a:t>
            </a:r>
            <a:endParaRPr lang="ko-KR" altLang="en-US" sz="30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750A2-E807-6ADD-3DAF-353DB321D9BC}"/>
              </a:ext>
            </a:extLst>
          </p:cNvPr>
          <p:cNvSpPr txBox="1"/>
          <p:nvPr/>
        </p:nvSpPr>
        <p:spPr>
          <a:xfrm>
            <a:off x="9266981" y="3022297"/>
            <a:ext cx="12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강노라</a:t>
            </a:r>
            <a:endParaRPr lang="ko-KR" altLang="en-US" sz="2000" b="1" dirty="0"/>
          </a:p>
        </p:txBody>
      </p:sp>
      <p:sp>
        <p:nvSpPr>
          <p:cNvPr id="23" name="구름 22">
            <a:extLst>
              <a:ext uri="{FF2B5EF4-FFF2-40B4-BE49-F238E27FC236}">
                <a16:creationId xmlns:a16="http://schemas.microsoft.com/office/drawing/2014/main" id="{6F282C2A-F800-03FE-792A-0FD36DFEFCD5}"/>
              </a:ext>
            </a:extLst>
          </p:cNvPr>
          <p:cNvSpPr/>
          <p:nvPr/>
        </p:nvSpPr>
        <p:spPr>
          <a:xfrm>
            <a:off x="6335478" y="1027542"/>
            <a:ext cx="1923142" cy="1553248"/>
          </a:xfrm>
          <a:prstGeom prst="cloud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9B50BF-CFEB-9406-73E6-99E4F0C42C38}"/>
              </a:ext>
            </a:extLst>
          </p:cNvPr>
          <p:cNvSpPr/>
          <p:nvPr/>
        </p:nvSpPr>
        <p:spPr>
          <a:xfrm flipH="1">
            <a:off x="8018278" y="2305296"/>
            <a:ext cx="186586" cy="14748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6EEF0-F2B6-71C2-B61A-FE91146506E7}"/>
              </a:ext>
            </a:extLst>
          </p:cNvPr>
          <p:cNvSpPr txBox="1"/>
          <p:nvPr/>
        </p:nvSpPr>
        <p:spPr>
          <a:xfrm>
            <a:off x="6615091" y="1297087"/>
            <a:ext cx="1786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인스타에 </a:t>
            </a:r>
          </a:p>
          <a:p>
            <a:r>
              <a:rPr lang="ko-KR" altLang="en-US" sz="1400" dirty="0"/>
              <a:t>사진 올리기 좋은</a:t>
            </a:r>
          </a:p>
          <a:p>
            <a:r>
              <a:rPr lang="ko-KR" altLang="en-US" sz="1400" dirty="0"/>
              <a:t>새로운 맛집</a:t>
            </a:r>
            <a:r>
              <a:rPr lang="en-US" altLang="ko-KR" sz="1400" dirty="0"/>
              <a:t>~</a:t>
            </a:r>
          </a:p>
          <a:p>
            <a:r>
              <a:rPr lang="ko-KR" altLang="en-US" sz="1400" dirty="0"/>
              <a:t>카페</a:t>
            </a:r>
            <a:r>
              <a:rPr lang="ko-KR" altLang="en-US" sz="1400" dirty="0">
                <a:solidFill>
                  <a:srgbClr val="FF0000"/>
                </a:solidFill>
              </a:rPr>
              <a:t> ♥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42D7D-FA4D-44E0-E203-456A1FE4DD25}"/>
              </a:ext>
            </a:extLst>
          </p:cNvPr>
          <p:cNvSpPr txBox="1"/>
          <p:nvPr/>
        </p:nvSpPr>
        <p:spPr>
          <a:xfrm>
            <a:off x="2660846" y="2306006"/>
            <a:ext cx="431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술집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친구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인스타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3" name="내용 개체 틀 7">
            <a:extLst>
              <a:ext uri="{FF2B5EF4-FFF2-40B4-BE49-F238E27FC236}">
                <a16:creationId xmlns:a16="http://schemas.microsoft.com/office/drawing/2014/main" id="{AA240E72-9F16-7A98-9775-BAD82AA8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67218" y="876963"/>
            <a:ext cx="1988753" cy="210732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20818A6-C24A-6108-7C4C-1F83D0505B92}"/>
              </a:ext>
            </a:extLst>
          </p:cNvPr>
          <p:cNvSpPr/>
          <p:nvPr/>
        </p:nvSpPr>
        <p:spPr>
          <a:xfrm flipH="1">
            <a:off x="8431561" y="886771"/>
            <a:ext cx="2660073" cy="260534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AA5C0-AFA7-942C-82D6-ABCF67C5E854}"/>
              </a:ext>
            </a:extLst>
          </p:cNvPr>
          <p:cNvSpPr txBox="1"/>
          <p:nvPr/>
        </p:nvSpPr>
        <p:spPr>
          <a:xfrm>
            <a:off x="2613475" y="2490672"/>
            <a:ext cx="54048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거주지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부평구 부평</a:t>
            </a:r>
            <a:r>
              <a:rPr lang="ko-KR" altLang="en-US" sz="1600" b="1" dirty="0">
                <a:solidFill>
                  <a:schemeClr val="accent1"/>
                </a:solidFill>
              </a:rPr>
              <a:t> </a:t>
            </a:r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메뉴</a:t>
            </a:r>
            <a:r>
              <a:rPr lang="en-US" altLang="ko-KR" sz="1600" b="1" dirty="0"/>
              <a:t>: </a:t>
            </a:r>
            <a:r>
              <a:rPr lang="ko-KR" altLang="en-US" sz="1600" dirty="0" err="1"/>
              <a:t>시그니처</a:t>
            </a:r>
            <a:r>
              <a:rPr lang="ko-KR" altLang="en-US" sz="1600" dirty="0"/>
              <a:t> 메뉴를 좋아함</a:t>
            </a:r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키워드</a:t>
            </a:r>
            <a:r>
              <a:rPr lang="en-US" altLang="ko-KR" sz="1600" b="1" dirty="0"/>
              <a:t>: </a:t>
            </a:r>
            <a:r>
              <a:rPr lang="ko-KR" altLang="en-US" sz="1600" dirty="0"/>
              <a:t>맛집</a:t>
            </a:r>
            <a:r>
              <a:rPr lang="en-US" altLang="ko-KR" sz="1600" dirty="0"/>
              <a:t>,</a:t>
            </a:r>
            <a:r>
              <a:rPr lang="ko-KR" altLang="en-US" sz="1600" dirty="0"/>
              <a:t> 카페</a:t>
            </a:r>
            <a:r>
              <a:rPr lang="en-US" altLang="ko-KR" sz="1600" dirty="0"/>
              <a:t>, </a:t>
            </a:r>
            <a:r>
              <a:rPr lang="ko-KR" altLang="en-US" sz="1600" dirty="0"/>
              <a:t>데이트 </a:t>
            </a:r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정보력</a:t>
            </a:r>
            <a:r>
              <a:rPr lang="en-US" altLang="ko-KR" sz="1600" b="1" dirty="0"/>
              <a:t>: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부평역</a:t>
            </a:r>
            <a:r>
              <a:rPr lang="ko-KR" altLang="en-US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핫플레이스</a:t>
            </a:r>
            <a:r>
              <a:rPr lang="ko-KR" altLang="en-US" sz="1600" dirty="0"/>
              <a:t> 잘 알고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포토존</a:t>
            </a:r>
            <a:r>
              <a:rPr lang="ko-KR" altLang="en-US" sz="1600" dirty="0"/>
              <a:t> 찾아다님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잠재요구사항</a:t>
            </a:r>
            <a:endParaRPr lang="en-US" altLang="ko-KR" sz="1600" b="1" dirty="0"/>
          </a:p>
          <a:p>
            <a:r>
              <a:rPr lang="ko-KR" altLang="en-US" sz="1600" dirty="0"/>
              <a:t>  새로운 예쁜 카페</a:t>
            </a:r>
            <a:r>
              <a:rPr lang="en-US" altLang="ko-KR" sz="1600" dirty="0"/>
              <a:t>, </a:t>
            </a:r>
            <a:r>
              <a:rPr lang="ko-KR" altLang="en-US" sz="1600" dirty="0"/>
              <a:t>맛집을 찾고 싶어함</a:t>
            </a:r>
            <a:endParaRPr lang="en-US" altLang="ko-KR" sz="1600" dirty="0"/>
          </a:p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 카페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맛집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포토존을</a:t>
            </a:r>
            <a:r>
              <a:rPr lang="ko-KR" altLang="en-US" sz="1600" dirty="0"/>
              <a:t> 세트를 찾고 싶어하고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이를 친구들에게 </a:t>
            </a:r>
            <a:r>
              <a:rPr lang="ko-KR" altLang="en-US" sz="1600" dirty="0" err="1"/>
              <a:t>파티피플을</a:t>
            </a:r>
            <a:r>
              <a:rPr lang="ko-KR" altLang="en-US" sz="1600" dirty="0"/>
              <a:t> 이용해 초대장을 보내 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같이 </a:t>
            </a:r>
            <a:r>
              <a:rPr lang="ko-KR" altLang="en-US" sz="1600" dirty="0" err="1"/>
              <a:t>탐방다니는</a:t>
            </a:r>
            <a:r>
              <a:rPr lang="ko-KR" altLang="en-US" sz="1600" dirty="0"/>
              <a:t> 것을 좋아함</a:t>
            </a:r>
            <a:endParaRPr lang="en-US" altLang="ko-KR" sz="1600" dirty="0"/>
          </a:p>
          <a:p>
            <a:endParaRPr lang="ko-KR" altLang="en-US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DF14DC-39A3-08FD-233C-B2DEA649F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1495" y="3603066"/>
            <a:ext cx="2753755" cy="27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676677" y="1297087"/>
            <a:ext cx="3459882" cy="4979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000" b="1" dirty="0">
                <a:solidFill>
                  <a:srgbClr val="00B050"/>
                </a:solidFill>
                <a:latin typeface="+mj-ea"/>
              </a:rPr>
              <a:t>페르소나</a:t>
            </a:r>
            <a:r>
              <a:rPr lang="en-US" altLang="ko-KR" sz="3000" b="1" dirty="0">
                <a:solidFill>
                  <a:srgbClr val="00B050"/>
                </a:solidFill>
                <a:latin typeface="+mj-ea"/>
              </a:rPr>
              <a:t>-C </a:t>
            </a:r>
          </a:p>
          <a:p>
            <a:pPr>
              <a:lnSpc>
                <a:spcPct val="100000"/>
              </a:lnSpc>
            </a:pPr>
            <a:r>
              <a:rPr lang="en-US" altLang="ko-KR" sz="2800" b="1" dirty="0"/>
              <a:t>30</a:t>
            </a:r>
            <a:r>
              <a:rPr lang="ko-KR" altLang="en-US" sz="2800" b="1" dirty="0"/>
              <a:t>대 </a:t>
            </a:r>
            <a:r>
              <a:rPr lang="ko-KR" altLang="en-US" sz="2800" b="1" dirty="0" err="1"/>
              <a:t>아싸</a:t>
            </a:r>
            <a:r>
              <a:rPr lang="ko-KR" altLang="en-US" sz="2800" b="1" dirty="0"/>
              <a:t> 개발자</a:t>
            </a:r>
            <a:endParaRPr lang="ko-KR" altLang="en-US" sz="30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750A2-E807-6ADD-3DAF-353DB321D9BC}"/>
              </a:ext>
            </a:extLst>
          </p:cNvPr>
          <p:cNvSpPr txBox="1"/>
          <p:nvPr/>
        </p:nvSpPr>
        <p:spPr>
          <a:xfrm>
            <a:off x="9266981" y="3127072"/>
            <a:ext cx="12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나혼산</a:t>
            </a:r>
            <a:endParaRPr lang="ko-KR" altLang="en-US" sz="2000" b="1" dirty="0"/>
          </a:p>
        </p:txBody>
      </p:sp>
      <p:sp>
        <p:nvSpPr>
          <p:cNvPr id="23" name="구름 22">
            <a:extLst>
              <a:ext uri="{FF2B5EF4-FFF2-40B4-BE49-F238E27FC236}">
                <a16:creationId xmlns:a16="http://schemas.microsoft.com/office/drawing/2014/main" id="{6F282C2A-F800-03FE-792A-0FD36DFEFCD5}"/>
              </a:ext>
            </a:extLst>
          </p:cNvPr>
          <p:cNvSpPr/>
          <p:nvPr/>
        </p:nvSpPr>
        <p:spPr>
          <a:xfrm>
            <a:off x="6335478" y="1027542"/>
            <a:ext cx="1923142" cy="1553248"/>
          </a:xfrm>
          <a:prstGeom prst="cloud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9B50BF-CFEB-9406-73E6-99E4F0C42C38}"/>
              </a:ext>
            </a:extLst>
          </p:cNvPr>
          <p:cNvSpPr/>
          <p:nvPr/>
        </p:nvSpPr>
        <p:spPr>
          <a:xfrm flipH="1">
            <a:off x="8018278" y="2305296"/>
            <a:ext cx="186586" cy="14748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6EEF0-F2B6-71C2-B61A-FE91146506E7}"/>
              </a:ext>
            </a:extLst>
          </p:cNvPr>
          <p:cNvSpPr txBox="1"/>
          <p:nvPr/>
        </p:nvSpPr>
        <p:spPr>
          <a:xfrm>
            <a:off x="6615091" y="1297087"/>
            <a:ext cx="1786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혼자 강화도</a:t>
            </a:r>
            <a:endParaRPr lang="en-US" altLang="ko-KR" sz="1400" dirty="0"/>
          </a:p>
          <a:p>
            <a:r>
              <a:rPr lang="ko-KR" altLang="en-US" sz="1400" dirty="0"/>
              <a:t>글램핑</a:t>
            </a:r>
            <a:r>
              <a:rPr lang="en-US" altLang="ko-KR" sz="1400" dirty="0"/>
              <a:t>,</a:t>
            </a:r>
            <a:r>
              <a:rPr lang="ko-KR" altLang="en-US" sz="1400" dirty="0"/>
              <a:t>캠핑</a:t>
            </a:r>
            <a:r>
              <a:rPr lang="en-US" altLang="ko-KR" sz="1400" dirty="0"/>
              <a:t>, </a:t>
            </a:r>
            <a:r>
              <a:rPr lang="ko-KR" altLang="en-US" sz="1400" dirty="0"/>
              <a:t>카페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전시회 다니는 걸 좋아함</a:t>
            </a:r>
            <a:r>
              <a:rPr lang="ko-KR" altLang="en-US" sz="1400" dirty="0">
                <a:solidFill>
                  <a:srgbClr val="FF0000"/>
                </a:solidFill>
              </a:rPr>
              <a:t>♥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42D7D-FA4D-44E0-E203-456A1FE4DD25}"/>
              </a:ext>
            </a:extLst>
          </p:cNvPr>
          <p:cNvSpPr txBox="1"/>
          <p:nvPr/>
        </p:nvSpPr>
        <p:spPr>
          <a:xfrm>
            <a:off x="2660846" y="2306006"/>
            <a:ext cx="431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 err="1">
                <a:solidFill>
                  <a:srgbClr val="00B050"/>
                </a:solidFill>
              </a:rPr>
              <a:t>혼캠핑</a:t>
            </a:r>
            <a:r>
              <a:rPr lang="ko-KR" altLang="en-US" sz="1800" dirty="0">
                <a:solidFill>
                  <a:srgbClr val="00B050"/>
                </a:solidFill>
              </a:rPr>
              <a:t>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사진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맛집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6CC70255-5C5A-A914-5E14-FCAFD9B53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9536" y="844864"/>
            <a:ext cx="2201349" cy="225860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7CDFE0E-5118-C76E-55AE-50D603F2093C}"/>
              </a:ext>
            </a:extLst>
          </p:cNvPr>
          <p:cNvSpPr/>
          <p:nvPr/>
        </p:nvSpPr>
        <p:spPr>
          <a:xfrm flipH="1">
            <a:off x="8403738" y="1018859"/>
            <a:ext cx="2630746" cy="2594994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43D7A-A6CE-EBAB-6BAF-D93E8E970E78}"/>
              </a:ext>
            </a:extLst>
          </p:cNvPr>
          <p:cNvSpPr txBox="1"/>
          <p:nvPr/>
        </p:nvSpPr>
        <p:spPr>
          <a:xfrm>
            <a:off x="2660846" y="2832221"/>
            <a:ext cx="512418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거주지</a:t>
            </a:r>
            <a:r>
              <a:rPr lang="en-US" altLang="ko-KR" sz="1600" b="1" dirty="0"/>
              <a:t>: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계산동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메뉴</a:t>
            </a:r>
            <a:r>
              <a:rPr lang="en-US" altLang="ko-KR" sz="1600" b="1" dirty="0"/>
              <a:t>: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해물탕</a:t>
            </a:r>
            <a:r>
              <a:rPr lang="ko-KR" altLang="en-US" sz="1600" dirty="0" err="1"/>
              <a:t>을</a:t>
            </a:r>
            <a:r>
              <a:rPr lang="ko-KR" altLang="en-US" sz="1600" dirty="0"/>
              <a:t> 좋아함</a:t>
            </a:r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키워드</a:t>
            </a:r>
            <a:r>
              <a:rPr lang="en-US" altLang="ko-KR" sz="1600" b="1" dirty="0"/>
              <a:t>: </a:t>
            </a:r>
            <a:r>
              <a:rPr lang="ko-KR" altLang="en-US" sz="1600" b="1" dirty="0" err="1">
                <a:solidFill>
                  <a:schemeClr val="accent5"/>
                </a:solidFill>
              </a:rPr>
              <a:t>글램핑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캠핑</a:t>
            </a:r>
            <a:r>
              <a:rPr lang="en-US" altLang="ko-KR" sz="1600" dirty="0"/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전시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정보력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 </a:t>
            </a:r>
            <a:r>
              <a:rPr lang="ko-KR" altLang="en-US" sz="1600" dirty="0"/>
              <a:t>평소 혼자 할 수 있는 것에 관심 있는 편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  캠핑이나 </a:t>
            </a:r>
            <a:r>
              <a:rPr lang="ko-KR" altLang="en-US" sz="1600" dirty="0" err="1"/>
              <a:t>글램핑에</a:t>
            </a:r>
            <a:r>
              <a:rPr lang="ko-KR" altLang="en-US" sz="1600" dirty="0"/>
              <a:t> 대해 구글에 주로 검색</a:t>
            </a:r>
            <a:endParaRPr lang="en-US" altLang="ko-KR" sz="1600" dirty="0"/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 </a:t>
            </a: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잠재요구사항</a:t>
            </a:r>
            <a:endParaRPr lang="en-US" altLang="ko-KR" sz="1600" b="1" dirty="0"/>
          </a:p>
          <a:p>
            <a:r>
              <a:rPr lang="ko-KR" altLang="en-US" sz="1600" dirty="0"/>
              <a:t>  혼자 가기 좋은 </a:t>
            </a:r>
            <a:r>
              <a:rPr lang="ko-KR" altLang="en-US" sz="1600" dirty="0" err="1"/>
              <a:t>플레이스</a:t>
            </a:r>
            <a:r>
              <a:rPr lang="ko-KR" altLang="en-US" sz="1600" dirty="0"/>
              <a:t> 검색을 위해 파티피플사용</a:t>
            </a:r>
            <a:endParaRPr lang="en-US" altLang="ko-KR" sz="1600" dirty="0"/>
          </a:p>
          <a:p>
            <a:r>
              <a:rPr lang="ko-KR" altLang="en-US" sz="1600" dirty="0"/>
              <a:t>  </a:t>
            </a:r>
            <a:r>
              <a:rPr lang="ko-KR" altLang="en-US" sz="1600" dirty="0" err="1"/>
              <a:t>짝녀에게</a:t>
            </a:r>
            <a:r>
              <a:rPr lang="ko-KR" altLang="en-US" sz="1600" dirty="0"/>
              <a:t> 초대장을 보내고 싶지만 저장된 초대장만</a:t>
            </a:r>
            <a:endParaRPr lang="en-US" altLang="ko-KR" sz="1600" dirty="0"/>
          </a:p>
          <a:p>
            <a:r>
              <a:rPr lang="ko-KR" altLang="en-US" sz="1600" dirty="0"/>
              <a:t>  </a:t>
            </a:r>
            <a:r>
              <a:rPr lang="en-US" altLang="ko-KR" sz="1600" dirty="0"/>
              <a:t>10</a:t>
            </a:r>
            <a:r>
              <a:rPr lang="ko-KR" altLang="en-US" sz="1600" dirty="0"/>
              <a:t>개 이상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AD6125-B9CB-F344-839C-E72DCCE6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396" y="3853523"/>
            <a:ext cx="2419628" cy="24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41965" y="1233751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02. </a:t>
            </a:r>
            <a:r>
              <a:rPr lang="ko-KR" altLang="en-US" sz="3200" b="1" dirty="0"/>
              <a:t>프로젝트 개요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02.</a:t>
            </a:r>
            <a:r>
              <a:rPr lang="en-US" altLang="ko-KR" sz="1600" b="1" dirty="0">
                <a:solidFill>
                  <a:srgbClr val="BDEBD2"/>
                </a:solidFill>
              </a:rPr>
              <a:t> </a:t>
            </a:r>
            <a:r>
              <a:rPr lang="ko-KR" altLang="en-US" sz="1600" b="1" dirty="0"/>
              <a:t>프로젝트 개요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03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서비스 차별화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2278" y="6419428"/>
            <a:ext cx="365976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4" name="제목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2676677" y="1297087"/>
            <a:ext cx="3459882" cy="4979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3000" b="1" dirty="0">
                <a:solidFill>
                  <a:srgbClr val="00B050"/>
                </a:solidFill>
                <a:latin typeface="+mj-ea"/>
              </a:rPr>
              <a:t>페르소나</a:t>
            </a:r>
            <a:r>
              <a:rPr lang="en-US" altLang="ko-KR" sz="3000" b="1" dirty="0">
                <a:solidFill>
                  <a:srgbClr val="00B050"/>
                </a:solidFill>
                <a:latin typeface="+mj-ea"/>
              </a:rPr>
              <a:t>-D </a:t>
            </a:r>
          </a:p>
          <a:p>
            <a:pPr>
              <a:lnSpc>
                <a:spcPct val="100000"/>
              </a:lnSpc>
            </a:pPr>
            <a:r>
              <a:rPr lang="ko-KR" altLang="en-US" sz="2800" b="1" dirty="0"/>
              <a:t>동호회장 자영업자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7750A2-E807-6ADD-3DAF-353DB321D9BC}"/>
              </a:ext>
            </a:extLst>
          </p:cNvPr>
          <p:cNvSpPr txBox="1"/>
          <p:nvPr/>
        </p:nvSpPr>
        <p:spPr>
          <a:xfrm>
            <a:off x="9238406" y="3088972"/>
            <a:ext cx="120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정모아</a:t>
            </a:r>
            <a:endParaRPr lang="ko-KR" altLang="en-US" sz="2000" b="1" dirty="0"/>
          </a:p>
        </p:txBody>
      </p:sp>
      <p:sp>
        <p:nvSpPr>
          <p:cNvPr id="23" name="구름 22">
            <a:extLst>
              <a:ext uri="{FF2B5EF4-FFF2-40B4-BE49-F238E27FC236}">
                <a16:creationId xmlns:a16="http://schemas.microsoft.com/office/drawing/2014/main" id="{6F282C2A-F800-03FE-792A-0FD36DFEFCD5}"/>
              </a:ext>
            </a:extLst>
          </p:cNvPr>
          <p:cNvSpPr/>
          <p:nvPr/>
        </p:nvSpPr>
        <p:spPr>
          <a:xfrm>
            <a:off x="6335478" y="1027542"/>
            <a:ext cx="1923142" cy="1553248"/>
          </a:xfrm>
          <a:prstGeom prst="cloud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19B50BF-CFEB-9406-73E6-99E4F0C42C38}"/>
              </a:ext>
            </a:extLst>
          </p:cNvPr>
          <p:cNvSpPr/>
          <p:nvPr/>
        </p:nvSpPr>
        <p:spPr>
          <a:xfrm flipH="1">
            <a:off x="7989703" y="2333871"/>
            <a:ext cx="186586" cy="14748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6EEF0-F2B6-71C2-B61A-FE91146506E7}"/>
              </a:ext>
            </a:extLst>
          </p:cNvPr>
          <p:cNvSpPr txBox="1"/>
          <p:nvPr/>
        </p:nvSpPr>
        <p:spPr>
          <a:xfrm>
            <a:off x="6615091" y="1392337"/>
            <a:ext cx="1786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다같이 함께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여행해요</a:t>
            </a:r>
            <a:r>
              <a:rPr lang="en-US" altLang="ko-KR" sz="1400" dirty="0"/>
              <a:t>~</a:t>
            </a:r>
          </a:p>
          <a:p>
            <a:r>
              <a:rPr lang="ko-KR" altLang="en-US" sz="1400" dirty="0"/>
              <a:t>영원히 청춘</a:t>
            </a:r>
            <a:r>
              <a:rPr lang="ko-KR" altLang="en-US" sz="1400" dirty="0">
                <a:solidFill>
                  <a:srgbClr val="FF0000"/>
                </a:solidFill>
              </a:rPr>
              <a:t>♥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F42D7D-FA4D-44E0-E203-456A1FE4DD25}"/>
              </a:ext>
            </a:extLst>
          </p:cNvPr>
          <p:cNvSpPr txBox="1"/>
          <p:nvPr/>
        </p:nvSpPr>
        <p:spPr>
          <a:xfrm>
            <a:off x="2660846" y="2306006"/>
            <a:ext cx="4315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단체모임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 err="1">
                <a:solidFill>
                  <a:srgbClr val="00B050"/>
                </a:solidFill>
              </a:rPr>
              <a:t>벙개</a:t>
            </a:r>
            <a:r>
              <a:rPr lang="ko-KR" altLang="en-US" sz="1800" dirty="0">
                <a:solidFill>
                  <a:srgbClr val="00B050"/>
                </a:solidFill>
              </a:rPr>
              <a:t> </a:t>
            </a:r>
            <a:r>
              <a:rPr lang="en-US" altLang="ko-KR" sz="1800" dirty="0">
                <a:solidFill>
                  <a:srgbClr val="00B050"/>
                </a:solidFill>
              </a:rPr>
              <a:t>#</a:t>
            </a:r>
            <a:r>
              <a:rPr lang="ko-KR" altLang="en-US" sz="1800" dirty="0">
                <a:solidFill>
                  <a:srgbClr val="00B050"/>
                </a:solidFill>
              </a:rPr>
              <a:t>정모 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663DB5-EBEB-1782-11B2-2EE3F0E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68" y="906032"/>
            <a:ext cx="2243709" cy="21970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7706BC6-B5DE-B092-DF43-3ED37335326A}"/>
              </a:ext>
            </a:extLst>
          </p:cNvPr>
          <p:cNvSpPr/>
          <p:nvPr/>
        </p:nvSpPr>
        <p:spPr>
          <a:xfrm flipH="1">
            <a:off x="8428964" y="898966"/>
            <a:ext cx="2695468" cy="269195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BB78A2-0B7D-1704-A863-4F30813F0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67" y="3756466"/>
            <a:ext cx="2594994" cy="25949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359899-097B-4B54-2632-E73B1699F98D}"/>
              </a:ext>
            </a:extLst>
          </p:cNvPr>
          <p:cNvSpPr/>
          <p:nvPr/>
        </p:nvSpPr>
        <p:spPr>
          <a:xfrm>
            <a:off x="2676677" y="2875495"/>
            <a:ext cx="55215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- </a:t>
            </a:r>
            <a:r>
              <a:rPr lang="ko-KR" altLang="en-US" sz="1600" b="1" dirty="0"/>
              <a:t>거주지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chemeClr val="accent5"/>
                </a:solidFill>
              </a:rPr>
              <a:t>강화군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선호 키워드</a:t>
            </a:r>
            <a:r>
              <a:rPr lang="en-US" altLang="ko-KR" sz="1600" b="1" dirty="0"/>
              <a:t>: </a:t>
            </a:r>
            <a:r>
              <a:rPr lang="ko-KR" altLang="en-US" sz="1600" b="1" dirty="0">
                <a:solidFill>
                  <a:schemeClr val="accent5"/>
                </a:solidFill>
              </a:rPr>
              <a:t>단체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강화도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여행 </a:t>
            </a:r>
            <a:endParaRPr lang="en-US" altLang="ko-KR" sz="1600" b="1" dirty="0">
              <a:solidFill>
                <a:schemeClr val="accent5"/>
              </a:solidFill>
            </a:endParaRPr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정보력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r>
              <a:rPr lang="en-US" altLang="ko-KR" sz="1600" b="1" dirty="0"/>
              <a:t>  </a:t>
            </a:r>
            <a:r>
              <a:rPr lang="ko-KR" altLang="en-US" sz="1600" dirty="0"/>
              <a:t>주 </a:t>
            </a:r>
            <a:r>
              <a:rPr lang="en-US" altLang="ko-KR" sz="1600" dirty="0"/>
              <a:t>1</a:t>
            </a:r>
            <a:r>
              <a:rPr lang="ko-KR" altLang="en-US" sz="1600" dirty="0"/>
              <a:t>회 모임때문에 항상 다른 곳을 </a:t>
            </a:r>
            <a:r>
              <a:rPr lang="ko-KR" altLang="en-US" sz="1600" dirty="0" err="1"/>
              <a:t>서칭해야</a:t>
            </a:r>
            <a:r>
              <a:rPr lang="ko-KR" altLang="en-US" sz="1600" dirty="0"/>
              <a:t> 해서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파티피플</a:t>
            </a:r>
            <a:r>
              <a:rPr lang="ko-KR" altLang="en-US" sz="1600" dirty="0"/>
              <a:t> 자주 이용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- </a:t>
            </a:r>
            <a:r>
              <a:rPr lang="ko-KR" altLang="en-US" sz="1600" b="1" dirty="0"/>
              <a:t>잠재요구사항</a:t>
            </a:r>
            <a:endParaRPr lang="en-US" altLang="ko-KR" sz="1600" b="1" dirty="0"/>
          </a:p>
          <a:p>
            <a:r>
              <a:rPr lang="en-US" altLang="ko-KR" sz="1600" dirty="0"/>
              <a:t>  1. </a:t>
            </a:r>
            <a:r>
              <a:rPr lang="ko-KR" altLang="en-US" sz="1600" dirty="0"/>
              <a:t>역사 깊은 곳을 선호 하기 때문에 문화재</a:t>
            </a:r>
            <a:r>
              <a:rPr lang="en-US" altLang="ko-KR" sz="1600" dirty="0"/>
              <a:t>, </a:t>
            </a:r>
            <a:r>
              <a:rPr lang="ko-KR" altLang="en-US" sz="1600" dirty="0"/>
              <a:t>박물관 등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인천의 뿌리 깊은 곳을 찾기도 함</a:t>
            </a:r>
            <a:r>
              <a:rPr lang="en-US" altLang="ko-KR" sz="1600" dirty="0"/>
              <a:t>. </a:t>
            </a:r>
            <a:r>
              <a:rPr lang="ko-KR" altLang="en-US" sz="1600" dirty="0"/>
              <a:t>자세한 리뷰가 없어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아쉬워함</a:t>
            </a:r>
            <a:r>
              <a:rPr lang="en-US" altLang="ko-KR" sz="1600" dirty="0"/>
              <a:t>. </a:t>
            </a:r>
            <a:r>
              <a:rPr lang="ko-KR" altLang="en-US" sz="1600" dirty="0"/>
              <a:t>자체적으로 파티피플에서 믿고 가는 장소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카테고리가 있었음 좋겠다고 생각함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2. </a:t>
            </a:r>
            <a:r>
              <a:rPr lang="ko-KR" altLang="en-US" sz="1600" dirty="0"/>
              <a:t>초대장을 애용함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r>
              <a:rPr lang="en-US" altLang="ko-KR" sz="1600" dirty="0"/>
              <a:t>   3. </a:t>
            </a:r>
            <a:r>
              <a:rPr lang="ko-KR" altLang="en-US" sz="1600" dirty="0"/>
              <a:t>투표 기능도 있었음 좋겠다고 생각함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647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43" y="1712572"/>
            <a:ext cx="2542277" cy="39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8174" y="0"/>
            <a:ext cx="9691689" cy="733425"/>
          </a:xfrm>
        </p:spPr>
        <p:txBody>
          <a:bodyPr lIns="180000" tIns="288000" rIns="144000" bIns="216000">
            <a:noAutofit/>
          </a:bodyPr>
          <a:lstStyle/>
          <a:p>
            <a:r>
              <a:rPr lang="en-US" altLang="ko-KR" sz="3600" b="1" dirty="0">
                <a:solidFill>
                  <a:srgbClr val="00B050"/>
                </a:solidFill>
              </a:rPr>
              <a:t>03. </a:t>
            </a:r>
            <a:r>
              <a:rPr lang="ko-KR" altLang="en-US" sz="3200" b="1" dirty="0"/>
              <a:t>서비스 차별화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6879" y="152808"/>
            <a:ext cx="1338789" cy="43858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00B050"/>
                </a:solidFill>
              </a:rPr>
              <a:t>CONTENTS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52688" y="592514"/>
            <a:ext cx="2330506" cy="4387430"/>
          </a:xfrm>
          <a:prstGeom prst="rect">
            <a:avLst/>
          </a:prstGeom>
        </p:spPr>
        <p:txBody>
          <a:bodyPr wrap="square" lIns="180000" tIns="0" rIns="0" bIns="0">
            <a:no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01</a:t>
            </a:r>
            <a:r>
              <a:rPr lang="en-US" altLang="ko-KR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소개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02</a:t>
            </a:r>
            <a:r>
              <a:rPr lang="en-US" altLang="ko-KR" sz="1600" b="1" dirty="0">
                <a:solidFill>
                  <a:srgbClr val="00B050"/>
                </a:solidFill>
              </a:rPr>
              <a:t>.</a:t>
            </a:r>
            <a:r>
              <a:rPr lang="en-US" altLang="ko-KR" sz="1600" b="1" dirty="0">
                <a:solidFill>
                  <a:srgbClr val="BDEBD2"/>
                </a:solidFill>
              </a:rPr>
              <a:t>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개요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00B050"/>
                </a:solidFill>
              </a:rPr>
              <a:t>03. </a:t>
            </a:r>
            <a:r>
              <a:rPr lang="ko-KR" altLang="en-US" sz="1600" b="1" spc="-150" dirty="0"/>
              <a:t>서비스 차별화</a:t>
            </a:r>
            <a:endParaRPr lang="en-US" altLang="ko-KR" sz="1600" b="1" spc="-150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04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개발환경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개발범위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05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핵심기술내역 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06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프로젝트 추진일정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07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Demo(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사이트 시연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08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향후 과제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09   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</a:rPr>
              <a:t>맺음말</a:t>
            </a:r>
            <a:endParaRPr lang="en-US" altLang="ko-KR" sz="1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BDEBD2"/>
                </a:solidFill>
              </a:rPr>
              <a:t>10  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</a:rPr>
              <a:t>Q&amp;A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-14588" y="6419428"/>
            <a:ext cx="490942" cy="365125"/>
          </a:xfrm>
        </p:spPr>
        <p:txBody>
          <a:bodyPr/>
          <a:lstStyle/>
          <a:p>
            <a:fld id="{F2FBCE33-3625-455E-BCC7-E5D6EA2F806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561BB-94CB-4C6F-A5C5-F95537FDAE94}"/>
              </a:ext>
            </a:extLst>
          </p:cNvPr>
          <p:cNvSpPr txBox="1"/>
          <p:nvPr/>
        </p:nvSpPr>
        <p:spPr>
          <a:xfrm>
            <a:off x="2540934" y="1131522"/>
            <a:ext cx="599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50"/>
                </a:solidFill>
              </a:rPr>
              <a:t>맞춤형 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모임장소 </a:t>
            </a:r>
            <a:r>
              <a:rPr lang="en-US" altLang="ko-KR" sz="2400" b="1" dirty="0" smtClean="0">
                <a:solidFill>
                  <a:srgbClr val="00B050"/>
                </a:solidFill>
              </a:rPr>
              <a:t>AI</a:t>
            </a:r>
            <a:r>
              <a:rPr lang="ko-KR" altLang="en-US" sz="2400" b="1" dirty="0" smtClean="0">
                <a:solidFill>
                  <a:srgbClr val="00B050"/>
                </a:solidFill>
              </a:rPr>
              <a:t>추천 </a:t>
            </a:r>
            <a:r>
              <a:rPr lang="ko-KR" altLang="en-US" sz="2400" b="1" dirty="0">
                <a:solidFill>
                  <a:srgbClr val="00B050"/>
                </a:solidFill>
              </a:rPr>
              <a:t>서비스</a:t>
            </a:r>
            <a:endParaRPr lang="en-ID" sz="2400" b="1" dirty="0">
              <a:solidFill>
                <a:srgbClr val="00B05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A0F98C3-E316-4819-8698-C9E8A1E2E9D8}"/>
              </a:ext>
            </a:extLst>
          </p:cNvPr>
          <p:cNvSpPr txBox="1"/>
          <p:nvPr/>
        </p:nvSpPr>
        <p:spPr>
          <a:xfrm>
            <a:off x="2540934" y="1952323"/>
            <a:ext cx="4516571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b="1" dirty="0" smtClean="0"/>
              <a:t>다양한 모임장소 컨텐츠 최적의 조합</a:t>
            </a:r>
            <a:endParaRPr lang="en-US" altLang="ko-KR" b="1" dirty="0"/>
          </a:p>
          <a:p>
            <a:r>
              <a:rPr lang="en-US" altLang="ko-KR" b="1" dirty="0" smtClean="0"/>
              <a:t>     </a:t>
            </a:r>
            <a:r>
              <a:rPr lang="ko-KR" altLang="en-US" dirty="0" err="1" smtClean="0"/>
              <a:t>최다빈도수</a:t>
            </a:r>
            <a:r>
              <a:rPr lang="ko-KR" altLang="en-US" dirty="0" smtClean="0"/>
              <a:t> 키워드 기준 다양한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 카테고리에서 조합한 모임장소 추천</a:t>
            </a:r>
            <a:endParaRPr lang="en-US" altLang="ko-KR" dirty="0" smtClean="0"/>
          </a:p>
          <a:p>
            <a:pPr lvl="1"/>
            <a:endParaRPr lang="en-US" altLang="ko-KR" b="1" dirty="0" smtClean="0"/>
          </a:p>
          <a:p>
            <a:r>
              <a:rPr lang="en-US" altLang="ko-KR" b="1" dirty="0" smtClean="0"/>
              <a:t>2. </a:t>
            </a:r>
            <a:r>
              <a:rPr lang="ko-KR" altLang="en-US" b="1" dirty="0" smtClean="0"/>
              <a:t>맞춤 모임 정보 작성</a:t>
            </a:r>
            <a:r>
              <a:rPr lang="en-US" altLang="ko-KR" b="1" dirty="0" smtClean="0"/>
              <a:t>(</a:t>
            </a:r>
            <a:r>
              <a:rPr lang="ko-KR" altLang="en-US" b="1" dirty="0" err="1" smtClean="0"/>
              <a:t>모임카드</a:t>
            </a:r>
            <a:r>
              <a:rPr lang="ko-KR" altLang="en-US" b="1" dirty="0" smtClean="0"/>
              <a:t> 발행</a:t>
            </a:r>
            <a:r>
              <a:rPr lang="en-US" altLang="ko-KR" b="1" dirty="0" smtClean="0"/>
              <a:t>)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원하는 </a:t>
            </a:r>
            <a:r>
              <a:rPr lang="ko-KR" altLang="en-US" dirty="0"/>
              <a:t>모임 선택 후 </a:t>
            </a:r>
            <a:r>
              <a:rPr lang="ko-KR" altLang="en-US" dirty="0" err="1"/>
              <a:t>모임카드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3. </a:t>
            </a:r>
            <a:r>
              <a:rPr lang="ko-KR" altLang="en-US" b="1" dirty="0" smtClean="0"/>
              <a:t>추천 장소 기반 가까운 </a:t>
            </a:r>
            <a:r>
              <a:rPr lang="ko-KR" altLang="en-US" b="1" dirty="0"/>
              <a:t>거리 </a:t>
            </a:r>
            <a:r>
              <a:rPr lang="ko-KR" altLang="en-US" b="1" dirty="0" smtClean="0"/>
              <a:t>기준 조합</a:t>
            </a:r>
            <a:endParaRPr lang="en-US" altLang="ko-KR" b="1" dirty="0" smtClean="0"/>
          </a:p>
          <a:p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65000"/>
                  </a:schemeClr>
                </a:solidFill>
                <a:latin typeface="Poppins" panose="00000500000000000000" pitchFamily="2" charset="0"/>
              </a:rPr>
              <a:t>   </a:t>
            </a:r>
            <a:r>
              <a:rPr lang="en-US" altLang="ko-KR" dirty="0" smtClean="0"/>
              <a:t>10km </a:t>
            </a:r>
            <a:r>
              <a:rPr lang="ko-KR" altLang="en-US" dirty="0"/>
              <a:t>이내 주변 </a:t>
            </a:r>
            <a:r>
              <a:rPr lang="ko-KR" altLang="en-US" dirty="0" smtClean="0"/>
              <a:t>장소 추천으로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최적의 </a:t>
            </a:r>
            <a:r>
              <a:rPr lang="ko-KR" altLang="en-US" dirty="0"/>
              <a:t>선택 지원</a:t>
            </a:r>
            <a:r>
              <a:rPr lang="en-US" altLang="ko-KR" dirty="0"/>
              <a:t>.</a:t>
            </a:r>
          </a:p>
          <a:p>
            <a:endParaRPr lang="en-SG" sz="1100" dirty="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BFD212BF-B095-4E33-9679-27DF27CE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37" y="431150"/>
            <a:ext cx="5417386" cy="5588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FB3DD9-AEED-8198-7C0F-AF0A29049AC1}"/>
              </a:ext>
            </a:extLst>
          </p:cNvPr>
          <p:cNvSpPr txBox="1"/>
          <p:nvPr/>
        </p:nvSpPr>
        <p:spPr>
          <a:xfrm>
            <a:off x="2623169" y="5175222"/>
            <a:ext cx="9221698" cy="11385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tIns="180000" bIns="216000" rtlCol="0">
            <a:spAutoFit/>
          </a:bodyPr>
          <a:lstStyle/>
          <a:p>
            <a:pPr algn="ctr"/>
            <a:r>
              <a:rPr lang="ko-KR" altLang="en-US" sz="1600" dirty="0" err="1" smtClean="0"/>
              <a:t>검색키워드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= </a:t>
            </a:r>
            <a:r>
              <a:rPr lang="ko-KR" altLang="en-US" sz="1600" dirty="0" err="1" smtClean="0"/>
              <a:t>추천장소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1:1 </a:t>
            </a:r>
            <a:r>
              <a:rPr lang="ko-KR" altLang="en-US" sz="1600" dirty="0" smtClean="0"/>
              <a:t>매칭이 아닌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가까운 </a:t>
            </a:r>
            <a:r>
              <a:rPr lang="ko-KR" altLang="en-US" sz="1600" dirty="0" err="1" smtClean="0"/>
              <a:t>거리기준</a:t>
            </a:r>
            <a:r>
              <a:rPr lang="en-US" altLang="ko-KR" sz="1600" dirty="0" smtClean="0"/>
              <a:t>(~10km)</a:t>
            </a:r>
            <a:r>
              <a:rPr lang="ko-KR" altLang="en-US" sz="1600" dirty="0" smtClean="0"/>
              <a:t>으로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 </a:t>
            </a:r>
            <a:r>
              <a:rPr lang="en-US" altLang="ko-KR" sz="1600" dirty="0"/>
              <a:t>AI</a:t>
            </a:r>
            <a:r>
              <a:rPr lang="ko-KR" altLang="en-US" sz="1600" dirty="0"/>
              <a:t>추천 알고리즘을 사용하여 검색 </a:t>
            </a:r>
            <a:r>
              <a:rPr lang="ko-KR" altLang="en-US" sz="1600" dirty="0" smtClean="0"/>
              <a:t>키워드에 연관된 다양한 카테고리의 모임장소 컨텐츠를 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다수 조합하여</a:t>
            </a:r>
            <a:r>
              <a:rPr lang="en-US" altLang="ko-KR" sz="1600" dirty="0" smtClean="0"/>
              <a:t>(~3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사용자가 추가정보를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모임카드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작성할 수 있는 맞춤서비스 제공함</a:t>
            </a:r>
            <a:r>
              <a:rPr lang="en-US" altLang="ko-KR" sz="1600" dirty="0" smtClean="0"/>
              <a:t>.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7147" y="1883315"/>
            <a:ext cx="3920021" cy="2534733"/>
          </a:xfrm>
          <a:prstGeom prst="rect">
            <a:avLst/>
          </a:prstGeom>
          <a:ln w="3175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20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2366</Words>
  <Application>Microsoft Office PowerPoint</Application>
  <PresentationFormat>와이드스크린</PresentationFormat>
  <Paragraphs>723</Paragraphs>
  <Slides>27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等线</vt:lpstr>
      <vt:lpstr>等线 Light</vt:lpstr>
      <vt:lpstr>Malgun Gothic Semilight</vt:lpstr>
      <vt:lpstr>微软雅黑</vt:lpstr>
      <vt:lpstr>Open Sans</vt:lpstr>
      <vt:lpstr>Poppins</vt:lpstr>
      <vt:lpstr>宋体</vt:lpstr>
      <vt:lpstr>华文仿宋</vt:lpstr>
      <vt:lpstr>Arial</vt:lpstr>
      <vt:lpstr>Arial Black</vt:lpstr>
      <vt:lpstr>Calibri</vt:lpstr>
      <vt:lpstr>Segoe UI Semilight</vt:lpstr>
      <vt:lpstr>Wingdings</vt:lpstr>
      <vt:lpstr>맑은 고딕</vt:lpstr>
      <vt:lpstr>Office 테마</vt:lpstr>
      <vt:lpstr>Party People</vt:lpstr>
      <vt:lpstr>01. TEAM 소개</vt:lpstr>
      <vt:lpstr>02. 프로젝트 개요</vt:lpstr>
      <vt:lpstr>02. 프로젝트 개요</vt:lpstr>
      <vt:lpstr>02. 프로젝트 개요</vt:lpstr>
      <vt:lpstr>02. 프로젝트 개요</vt:lpstr>
      <vt:lpstr>02. 프로젝트 개요</vt:lpstr>
      <vt:lpstr>02. 프로젝트 개요</vt:lpstr>
      <vt:lpstr>03. 서비스 차별화</vt:lpstr>
      <vt:lpstr>04. 개발환경/개발범위</vt:lpstr>
      <vt:lpstr>04. 개발환경/개발범위</vt:lpstr>
      <vt:lpstr>05. 프로젝트 추진일정</vt:lpstr>
      <vt:lpstr>06. 핵심기술내역</vt:lpstr>
      <vt:lpstr>06. 핵심기술내역</vt:lpstr>
      <vt:lpstr>06. 핵심기술내역</vt:lpstr>
      <vt:lpstr>06. 핵심기술내역</vt:lpstr>
      <vt:lpstr>06. 핵심기술내역</vt:lpstr>
      <vt:lpstr>06. 핵심기술내역</vt:lpstr>
      <vt:lpstr>06. 핵심기술내역</vt:lpstr>
      <vt:lpstr>06. 핵심기술내역</vt:lpstr>
      <vt:lpstr>06. 핵심기술내역</vt:lpstr>
      <vt:lpstr>07. Demo(사이트 시연)</vt:lpstr>
      <vt:lpstr>08. 향후과제</vt:lpstr>
      <vt:lpstr>09. 맺음말</vt:lpstr>
      <vt:lpstr>09. 맺음말</vt:lpstr>
      <vt:lpstr>10. Q&amp;A</vt:lpstr>
      <vt:lpstr>Party 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Party People 인천시 AI추천 모임장소 초대장 발행서비스</dc:title>
  <dc:creator>tj-bu</dc:creator>
  <cp:lastModifiedBy>tj-bu</cp:lastModifiedBy>
  <cp:revision>383</cp:revision>
  <dcterms:created xsi:type="dcterms:W3CDTF">2023-08-29T01:48:57Z</dcterms:created>
  <dcterms:modified xsi:type="dcterms:W3CDTF">2023-08-30T04:04:49Z</dcterms:modified>
</cp:coreProperties>
</file>